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50"/>
  </p:notesMasterIdLst>
  <p:handoutMasterIdLst>
    <p:handoutMasterId r:id="rId51"/>
  </p:handoutMasterIdLst>
  <p:sldIdLst>
    <p:sldId id="256" r:id="rId3"/>
    <p:sldId id="330" r:id="rId4"/>
    <p:sldId id="257" r:id="rId5"/>
    <p:sldId id="266" r:id="rId6"/>
    <p:sldId id="301" r:id="rId7"/>
    <p:sldId id="302" r:id="rId8"/>
    <p:sldId id="304" r:id="rId9"/>
    <p:sldId id="305" r:id="rId10"/>
    <p:sldId id="331" r:id="rId11"/>
    <p:sldId id="315" r:id="rId12"/>
    <p:sldId id="316" r:id="rId13"/>
    <p:sldId id="322" r:id="rId14"/>
    <p:sldId id="321" r:id="rId15"/>
    <p:sldId id="258" r:id="rId16"/>
    <p:sldId id="288" r:id="rId17"/>
    <p:sldId id="289" r:id="rId18"/>
    <p:sldId id="290" r:id="rId19"/>
    <p:sldId id="291" r:id="rId20"/>
    <p:sldId id="329" r:id="rId21"/>
    <p:sldId id="292" r:id="rId22"/>
    <p:sldId id="294" r:id="rId23"/>
    <p:sldId id="295" r:id="rId24"/>
    <p:sldId id="296" r:id="rId25"/>
    <p:sldId id="298" r:id="rId26"/>
    <p:sldId id="259" r:id="rId27"/>
    <p:sldId id="282" r:id="rId28"/>
    <p:sldId id="284" r:id="rId29"/>
    <p:sldId id="285" r:id="rId30"/>
    <p:sldId id="286" r:id="rId31"/>
    <p:sldId id="260" r:id="rId32"/>
    <p:sldId id="323" r:id="rId33"/>
    <p:sldId id="324" r:id="rId34"/>
    <p:sldId id="325" r:id="rId35"/>
    <p:sldId id="299" r:id="rId36"/>
    <p:sldId id="327" r:id="rId37"/>
    <p:sldId id="261" r:id="rId38"/>
    <p:sldId id="277" r:id="rId39"/>
    <p:sldId id="270" r:id="rId40"/>
    <p:sldId id="279" r:id="rId41"/>
    <p:sldId id="274" r:id="rId42"/>
    <p:sldId id="278" r:id="rId43"/>
    <p:sldId id="271" r:id="rId44"/>
    <p:sldId id="267" r:id="rId45"/>
    <p:sldId id="280" r:id="rId46"/>
    <p:sldId id="273" r:id="rId47"/>
    <p:sldId id="276" r:id="rId48"/>
    <p:sldId id="264" r:id="rId4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wee" initials="H" lastIdx="9" clrIdx="0">
    <p:extLst/>
  </p:cmAuthor>
  <p:cmAuthor id="2" name="Ronald Goldenberg" initials="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366CC"/>
    <a:srgbClr val="333399"/>
    <a:srgbClr val="FFA7E8"/>
    <a:srgbClr val="6F93DB"/>
    <a:srgbClr val="FF00FF"/>
    <a:srgbClr val="663300"/>
    <a:srgbClr val="001965"/>
    <a:srgbClr val="009FDA"/>
    <a:srgbClr val="72B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312"/>
    </p:cViewPr>
  </p:sorterViewPr>
  <p:notesViewPr>
    <p:cSldViewPr snapToGrid="0">
      <p:cViewPr varScale="1">
        <p:scale>
          <a:sx n="49" d="100"/>
          <a:sy n="49" d="100"/>
        </p:scale>
        <p:origin x="181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3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C8-40EE-96DF-D4089E51E47E}"/>
              </c:ext>
            </c:extLst>
          </c:dPt>
          <c:dPt>
            <c:idx val="1"/>
            <c:bubble3D val="0"/>
            <c:spPr>
              <a:solidFill>
                <a:srgbClr val="CC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8C8-40EE-96DF-D4089E51E47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8-40EE-96DF-D4089E51E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3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B1-49C2-9DBD-D90B2512868B}"/>
              </c:ext>
            </c:extLst>
          </c:dPt>
          <c:dPt>
            <c:idx val="1"/>
            <c:bubble3D val="0"/>
            <c:spPr>
              <a:solidFill>
                <a:srgbClr val="CC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B1-49C2-9DBD-D90B2512868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B1-49C2-9DBD-D90B25128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srgbClr val="3366CC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rgbClr val="33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srgbClr val="3366CC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 with high diabetes distress</a:t>
            </a:r>
            <a:endParaRPr lang="en-CA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8860522875817"/>
          <c:y val="4.7562552246369703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4689">
          <a:noFill/>
        </a:ln>
        <a:effectLst/>
      </c:spPr>
    </c:sideWall>
    <c:backWall>
      <c:thickness val="0"/>
      <c:spPr>
        <a:noFill/>
        <a:ln w="24689"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3366C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T1DM</c:v>
                </c:pt>
                <c:pt idx="1">
                  <c:v>T2DM No Meds</c:v>
                </c:pt>
                <c:pt idx="2">
                  <c:v>T2DM Non-Insulin Meds</c:v>
                </c:pt>
                <c:pt idx="3">
                  <c:v>T2DM Insulin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48</c:v>
                </c:pt>
                <c:pt idx="2">
                  <c:v>38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7-4E1D-89FF-CC734D46B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5053704"/>
        <c:axId val="-2097702984"/>
        <c:axId val="0"/>
      </c:bar3DChart>
      <c:catAx>
        <c:axId val="210505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086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3366CC"/>
                </a:solidFill>
                <a:latin typeface="+mn-lt"/>
                <a:ea typeface="+mn-ea"/>
                <a:cs typeface="Verdana"/>
              </a:defRPr>
            </a:pPr>
            <a:endParaRPr lang="en-US"/>
          </a:p>
        </c:txPr>
        <c:crossAx val="-2097702984"/>
        <c:crosses val="autoZero"/>
        <c:auto val="1"/>
        <c:lblAlgn val="ctr"/>
        <c:lblOffset val="100"/>
        <c:noMultiLvlLbl val="0"/>
      </c:catAx>
      <c:valAx>
        <c:axId val="-2097702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105053704"/>
        <c:crosses val="autoZero"/>
        <c:crossBetween val="between"/>
      </c:valAx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75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rgbClr val="CC0099"/>
                </a:solidFill>
              </a:defRPr>
            </a:pPr>
            <a:r>
              <a:rPr lang="en-US" sz="360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Canada</a:t>
            </a:r>
          </a:p>
          <a:p>
            <a:pPr>
              <a:defRPr sz="2800">
                <a:solidFill>
                  <a:srgbClr val="CC0099"/>
                </a:solidFill>
              </a:defRPr>
            </a:pPr>
            <a:r>
              <a:rPr lang="en-US" sz="240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with high diabetes distress</a:t>
            </a:r>
            <a:endParaRPr lang="en-US" sz="1400" dirty="0">
              <a:solidFill>
                <a:srgbClr val="CC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7144362745097997"/>
          <c:y val="4.25559677993834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4689">
          <a:noFill/>
        </a:ln>
        <a:effectLst/>
      </c:spPr>
    </c:sideWall>
    <c:backWall>
      <c:thickness val="0"/>
      <c:spPr>
        <a:noFill/>
        <a:ln w="24689"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C00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C009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T1DM</c:v>
                </c:pt>
                <c:pt idx="1">
                  <c:v>T2DM No Meds</c:v>
                </c:pt>
                <c:pt idx="2">
                  <c:v>T2DM Non-Insulin Meds</c:v>
                </c:pt>
                <c:pt idx="3">
                  <c:v>T2DM Insulin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31</c:v>
                </c:pt>
                <c:pt idx="2">
                  <c:v>26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D9-43A1-BF39-74A1A1BF2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6006504"/>
        <c:axId val="2115687336"/>
        <c:axId val="0"/>
      </c:bar3DChart>
      <c:catAx>
        <c:axId val="211600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086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CC0099"/>
                </a:solidFill>
                <a:latin typeface="+mn-lt"/>
                <a:ea typeface="+mn-ea"/>
                <a:cs typeface="Verdana"/>
              </a:defRPr>
            </a:pPr>
            <a:endParaRPr lang="en-US"/>
          </a:p>
        </c:txPr>
        <c:crossAx val="2115687336"/>
        <c:crosses val="autoZero"/>
        <c:auto val="1"/>
        <c:lblAlgn val="ctr"/>
        <c:lblOffset val="100"/>
        <c:noMultiLvlLbl val="0"/>
      </c:catAx>
      <c:valAx>
        <c:axId val="21156873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116006504"/>
        <c:crosses val="autoZero"/>
        <c:crossBetween val="between"/>
      </c:valAx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75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rgbClr val="3366CC"/>
                </a:solidFill>
              </a:defRPr>
            </a:pPr>
            <a:r>
              <a:rPr lang="en-US" sz="3600" dirty="0">
                <a:solidFill>
                  <a:srgbClr val="33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</a:p>
          <a:p>
            <a:pPr>
              <a:defRPr sz="2800">
                <a:solidFill>
                  <a:srgbClr val="3366CC"/>
                </a:solidFill>
              </a:defRPr>
            </a:pPr>
            <a:r>
              <a:rPr lang="en-US" sz="2400" dirty="0">
                <a:solidFill>
                  <a:srgbClr val="33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with “likely depression”</a:t>
            </a:r>
          </a:p>
        </c:rich>
      </c:tx>
      <c:layout>
        <c:manualLayout>
          <c:xMode val="edge"/>
          <c:yMode val="edge"/>
          <c:x val="0.38860522875817"/>
          <c:y val="4.7562552246369703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4689">
          <a:noFill/>
        </a:ln>
        <a:effectLst/>
      </c:spPr>
    </c:sideWall>
    <c:backWall>
      <c:thickness val="0"/>
      <c:spPr>
        <a:noFill/>
        <a:ln w="24689"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3366C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T1DM</c:v>
                </c:pt>
                <c:pt idx="1">
                  <c:v>T2DM No Meds</c:v>
                </c:pt>
                <c:pt idx="2">
                  <c:v>T2DM Non-Insulin Meds</c:v>
                </c:pt>
                <c:pt idx="3">
                  <c:v>T2DM Insulin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15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7-4E1D-89FF-CC734D46B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6255016"/>
        <c:axId val="2105490712"/>
        <c:axId val="0"/>
      </c:bar3DChart>
      <c:catAx>
        <c:axId val="-2136255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086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3366CC"/>
                </a:solidFill>
                <a:latin typeface="+mn-lt"/>
                <a:ea typeface="+mn-ea"/>
                <a:cs typeface="Verdana"/>
              </a:defRPr>
            </a:pPr>
            <a:endParaRPr lang="en-US"/>
          </a:p>
        </c:txPr>
        <c:crossAx val="2105490712"/>
        <c:crosses val="autoZero"/>
        <c:auto val="1"/>
        <c:lblAlgn val="ctr"/>
        <c:lblOffset val="100"/>
        <c:noMultiLvlLbl val="0"/>
      </c:catAx>
      <c:valAx>
        <c:axId val="21054907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-2136255016"/>
        <c:crosses val="autoZero"/>
        <c:crossBetween val="between"/>
      </c:valAx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75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srgbClr val="CC0099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srgbClr val="CC0099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 with “likely depression”</a:t>
            </a:r>
            <a:endParaRPr lang="en-CA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7144362745097997"/>
          <c:y val="4.25559677993834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4689">
          <a:noFill/>
        </a:ln>
        <a:effectLst/>
      </c:spPr>
    </c:sideWall>
    <c:backWall>
      <c:thickness val="0"/>
      <c:spPr>
        <a:noFill/>
        <a:ln w="24689"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C00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C009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T1DM</c:v>
                </c:pt>
                <c:pt idx="1">
                  <c:v>T2DM No Meds</c:v>
                </c:pt>
                <c:pt idx="2">
                  <c:v>T2DM Non-Insulin Meds</c:v>
                </c:pt>
                <c:pt idx="3">
                  <c:v>T2DM Insulin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16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D9-43A1-BF39-74A1A1BF2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67692984"/>
        <c:axId val="-2067678968"/>
        <c:axId val="0"/>
      </c:bar3DChart>
      <c:catAx>
        <c:axId val="-206769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086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CC0099"/>
                </a:solidFill>
                <a:latin typeface="+mn-lt"/>
                <a:ea typeface="+mn-ea"/>
                <a:cs typeface="Verdana"/>
              </a:defRPr>
            </a:pPr>
            <a:endParaRPr lang="en-US"/>
          </a:p>
        </c:txPr>
        <c:crossAx val="-2067678968"/>
        <c:crosses val="autoZero"/>
        <c:auto val="1"/>
        <c:lblAlgn val="ctr"/>
        <c:lblOffset val="100"/>
        <c:noMultiLvlLbl val="0"/>
      </c:catAx>
      <c:valAx>
        <c:axId val="-20676789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-2067692984"/>
        <c:crosses val="autoZero"/>
        <c:crossBetween val="between"/>
      </c:valAx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75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rgbClr val="3366CC"/>
                </a:solidFill>
              </a:defRPr>
            </a:pPr>
            <a:r>
              <a:rPr lang="en-US" sz="2400" dirty="0">
                <a:solidFill>
                  <a:srgbClr val="33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very worried about the risk of hypoglycemic events during the night</a:t>
            </a:r>
          </a:p>
        </c:rich>
      </c:tx>
      <c:layout>
        <c:manualLayout>
          <c:xMode val="edge"/>
          <c:yMode val="edge"/>
          <c:x val="0.38860522875817"/>
          <c:y val="4.7562552246369703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6F93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3366C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T1DM</c:v>
                </c:pt>
                <c:pt idx="1">
                  <c:v>T2DM
No Meds</c:v>
                </c:pt>
                <c:pt idx="2">
                  <c:v>T2DM
Non-Insulin Meds</c:v>
                </c:pt>
                <c:pt idx="3">
                  <c:v>T2DM
Insulin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52</c:v>
                </c:pt>
                <c:pt idx="2">
                  <c:v>38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7-4E1D-89FF-CC734D46B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7515768"/>
        <c:axId val="-2067651896"/>
      </c:barChart>
      <c:catAx>
        <c:axId val="-2067515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086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366CC"/>
                </a:solidFill>
                <a:latin typeface="+mn-lt"/>
                <a:ea typeface="+mn-ea"/>
                <a:cs typeface="Verdana"/>
              </a:defRPr>
            </a:pPr>
            <a:endParaRPr lang="en-US"/>
          </a:p>
        </c:txPr>
        <c:crossAx val="-2067651896"/>
        <c:crosses val="autoZero"/>
        <c:auto val="1"/>
        <c:lblAlgn val="ctr"/>
        <c:lblOffset val="100"/>
        <c:noMultiLvlLbl val="0"/>
      </c:catAx>
      <c:valAx>
        <c:axId val="-20676518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2067515768"/>
        <c:crosses val="autoZero"/>
        <c:crossBetween val="between"/>
      </c:valAx>
      <c:spPr>
        <a:noFill/>
        <a:ln w="24689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75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>
                <a:solidFill>
                  <a:srgbClr val="CC0099"/>
                </a:solidFill>
              </a:defRPr>
            </a:pPr>
            <a:r>
              <a:rPr lang="en-US" sz="24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very worried</a:t>
            </a:r>
            <a:r>
              <a:rPr lang="en-US" sz="2400" b="1" baseline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about the risk of hypoglycemic events</a:t>
            </a:r>
            <a:endParaRPr lang="en-US" sz="2400" b="1" dirty="0">
              <a:solidFill>
                <a:srgbClr val="CC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7144362745097997"/>
          <c:y val="4.25559677993834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A7E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C009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T1DM</c:v>
                </c:pt>
                <c:pt idx="1">
                  <c:v>T2DM
No Meds</c:v>
                </c:pt>
                <c:pt idx="2">
                  <c:v>T2DM
Non-Insulin Meds</c:v>
                </c:pt>
                <c:pt idx="3">
                  <c:v>T2DM
Insulin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57</c:v>
                </c:pt>
                <c:pt idx="2">
                  <c:v>46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D9-43A1-BF39-74A1A1BF2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0458040"/>
        <c:axId val="-2092092808"/>
      </c:barChart>
      <c:catAx>
        <c:axId val="1880458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086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CC0099"/>
                </a:solidFill>
                <a:latin typeface="+mn-lt"/>
                <a:ea typeface="+mn-ea"/>
                <a:cs typeface="Verdana"/>
              </a:defRPr>
            </a:pPr>
            <a:endParaRPr lang="en-US"/>
          </a:p>
        </c:txPr>
        <c:crossAx val="-2092092808"/>
        <c:crosses val="autoZero"/>
        <c:auto val="1"/>
        <c:lblAlgn val="ctr"/>
        <c:lblOffset val="100"/>
        <c:noMultiLvlLbl val="0"/>
      </c:catAx>
      <c:valAx>
        <c:axId val="-20920928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880458040"/>
        <c:crosses val="autoZero"/>
        <c:crossBetween val="between"/>
      </c:valAx>
      <c:spPr>
        <a:noFill/>
        <a:ln w="24689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75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73A89-0154-43D8-A711-6619338E0F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2185E-B227-41DB-AD17-64D6A5A9A3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7AC32-F552-4E5E-A506-F56BF36C6092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A45D6-9504-4074-870D-3A535B81A9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8DF01-5F5F-41EE-8765-A8215EE5C0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0383B-14B9-4A76-80C0-09BD14A38C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0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DA798-7498-4686-932D-A1C6C5DE7A7C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0AC2A-86DC-4A44-B4C5-82B7377432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4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F159-F50B-45B9-85E7-C6E9D53C7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D1313-D930-4E65-A1CE-DCC5A6CD6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21DCB-6CBD-498E-8F8A-8E5FD8FE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6C13-778D-4021-9D5F-19A3E1063840}" type="datetime1">
              <a:rPr lang="en-CA" smtClean="0"/>
              <a:t>2018-05-01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6A880-54D7-4A3E-A525-1DEF6680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F2C8C-0BCC-408F-B73B-A4668128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4480-68C7-4948-823A-04873163F7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15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5B9D-9A49-4676-81F5-FD33963E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D75D1-7CEA-441E-BF14-3D9283137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DC40A-58FE-4C8A-B598-B7BBD0A99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7CFA-E43F-4539-9FE0-967F140C8731}" type="datetime1">
              <a:rPr lang="en-CA" smtClean="0"/>
              <a:t>2018-05-01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8B47C-F6CA-4F2C-BE16-53B0768E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FB326-77C3-4B73-9ED7-58CB010F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4480-68C7-4948-823A-04873163F7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029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F114B5-FA7A-4876-BD61-2AE599225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3C509-0546-4D4F-9568-D4E69E459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4C789-D485-4B54-8CC7-1FDEA0F9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DE40-DCC2-4983-853E-46CEAC1B507E}" type="datetime1">
              <a:rPr lang="en-CA" smtClean="0"/>
              <a:t>2018-05-01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F7BDF-5C06-42E1-8584-7FAB4390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698F-0404-4818-8C42-9C694790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4480-68C7-4948-823A-04873163F7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37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163733"/>
          </a:xfrm>
          <a:prstGeom prst="rect">
            <a:avLst/>
          </a:prstGeom>
          <a:solidFill>
            <a:srgbClr val="00B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85" tIns="56143" rIns="112285" bIns="56143" anchor="ctr"/>
          <a:lstStyle/>
          <a:p>
            <a:pPr algn="ctr" defTabSz="1122855">
              <a:defRPr/>
            </a:pPr>
            <a:endParaRPr lang="en-US" sz="23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2766220"/>
            <a:ext cx="10515600" cy="1325563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6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B2EB"/>
                </a:solidFill>
              </a:defRPr>
            </a:lvl1pPr>
            <a:lvl2pPr marL="598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7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5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3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2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90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3806B6-7218-F84E-9885-F6FD68BB6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112285" tIns="56143" rIns="112285" bIns="56143" numCol="1" anchor="t" anchorCtr="0" compatLnSpc="1">
            <a:prstTxWarp prst="textNoShape">
              <a:avLst/>
            </a:prstTxWarp>
          </a:bodyPr>
          <a:lstStyle>
            <a:lvl1pPr>
              <a:defRPr sz="2300" smtClean="0">
                <a:cs typeface="Arial" charset="0"/>
              </a:defRPr>
            </a:lvl1pPr>
          </a:lstStyle>
          <a:p>
            <a:pPr defTabSz="1121805" fontAlgn="base">
              <a:spcBef>
                <a:spcPct val="0"/>
              </a:spcBef>
              <a:spcAft>
                <a:spcPct val="0"/>
              </a:spcAft>
              <a:defRPr/>
            </a:pPr>
            <a:fld id="{5351A9EC-BFCD-F049-BFD7-28FAD21C2423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1121805"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21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rgbClr val="00B2EB"/>
                </a:solidFill>
              </a:defRPr>
            </a:lvl1pPr>
            <a:lvl2pPr marL="5988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77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66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95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943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932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1921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7909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77AE24-55DC-5743-861E-DE527F760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112285" tIns="56143" rIns="112285" bIns="56143" numCol="1" anchor="t" anchorCtr="0" compatLnSpc="1">
            <a:prstTxWarp prst="textNoShape">
              <a:avLst/>
            </a:prstTxWarp>
          </a:bodyPr>
          <a:lstStyle>
            <a:lvl1pPr>
              <a:defRPr sz="2300" smtClean="0">
                <a:cs typeface="Arial" charset="0"/>
              </a:defRPr>
            </a:lvl1pPr>
          </a:lstStyle>
          <a:p>
            <a:pPr defTabSz="1121805" fontAlgn="base">
              <a:spcBef>
                <a:spcPct val="0"/>
              </a:spcBef>
              <a:spcAft>
                <a:spcPct val="0"/>
              </a:spcAft>
              <a:defRPr/>
            </a:pPr>
            <a:fld id="{806BB5C3-CA5A-6344-9D0B-3BDF0C8565DB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1121805"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1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7326ED-0F98-7548-8AE3-22DE3CCEB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112285" tIns="56143" rIns="112285" bIns="56143" numCol="1" anchor="t" anchorCtr="0" compatLnSpc="1">
            <a:prstTxWarp prst="textNoShape">
              <a:avLst/>
            </a:prstTxWarp>
          </a:bodyPr>
          <a:lstStyle>
            <a:lvl1pPr>
              <a:defRPr sz="2300" smtClean="0">
                <a:cs typeface="Arial" charset="0"/>
              </a:defRPr>
            </a:lvl1pPr>
          </a:lstStyle>
          <a:p>
            <a:pPr defTabSz="1121805" fontAlgn="base">
              <a:spcBef>
                <a:spcPct val="0"/>
              </a:spcBef>
              <a:spcAft>
                <a:spcPct val="0"/>
              </a:spcAft>
              <a:defRPr/>
            </a:pPr>
            <a:fld id="{68164047-2B86-2545-B094-A0572DEBC725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1121805"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8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186612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6612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03DB0F-8E53-6D4E-92C7-D2AC0E6AD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112285" tIns="56143" rIns="112285" bIns="56143" numCol="1" anchor="t" anchorCtr="0" compatLnSpc="1">
            <a:prstTxWarp prst="textNoShape">
              <a:avLst/>
            </a:prstTxWarp>
          </a:bodyPr>
          <a:lstStyle>
            <a:lvl1pPr>
              <a:defRPr sz="2300" smtClean="0">
                <a:cs typeface="Arial" charset="0"/>
              </a:defRPr>
            </a:lvl1pPr>
          </a:lstStyle>
          <a:p>
            <a:pPr defTabSz="1121805" fontAlgn="base">
              <a:spcBef>
                <a:spcPct val="0"/>
              </a:spcBef>
              <a:spcAft>
                <a:spcPct val="0"/>
              </a:spcAft>
              <a:defRPr/>
            </a:pPr>
            <a:fld id="{85B7A9ED-C201-C849-9CB5-53A9E2E69874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1121805"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7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1FF0E8-68DA-B445-B9D0-A521E1783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112285" tIns="56143" rIns="112285" bIns="56143" numCol="1" anchor="t" anchorCtr="0" compatLnSpc="1">
            <a:prstTxWarp prst="textNoShape">
              <a:avLst/>
            </a:prstTxWarp>
          </a:bodyPr>
          <a:lstStyle>
            <a:lvl1pPr>
              <a:defRPr sz="2300" smtClean="0">
                <a:cs typeface="Arial" charset="0"/>
              </a:defRPr>
            </a:lvl1pPr>
          </a:lstStyle>
          <a:p>
            <a:pPr defTabSz="1121805" fontAlgn="base">
              <a:spcBef>
                <a:spcPct val="0"/>
              </a:spcBef>
              <a:spcAft>
                <a:spcPct val="0"/>
              </a:spcAft>
              <a:defRPr/>
            </a:pPr>
            <a:fld id="{15853518-D3E6-3B4B-A1EE-997BA055ADA2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1121805"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09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1BFC4E-7A48-134C-8D0B-C740D5CAA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112285" tIns="56143" rIns="112285" bIns="56143" numCol="1" anchor="t" anchorCtr="0" compatLnSpc="1">
            <a:prstTxWarp prst="textNoShape">
              <a:avLst/>
            </a:prstTxWarp>
          </a:bodyPr>
          <a:lstStyle>
            <a:lvl1pPr>
              <a:defRPr sz="2300" smtClean="0">
                <a:cs typeface="Arial" charset="0"/>
              </a:defRPr>
            </a:lvl1pPr>
          </a:lstStyle>
          <a:p>
            <a:pPr defTabSz="1121805" fontAlgn="base">
              <a:spcBef>
                <a:spcPct val="0"/>
              </a:spcBef>
              <a:spcAft>
                <a:spcPct val="0"/>
              </a:spcAft>
              <a:defRPr/>
            </a:pPr>
            <a:fld id="{B632E30C-A2F0-C447-A2BE-E5C8C7E43703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1121805"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47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593849"/>
          </a:xfrm>
        </p:spPr>
        <p:txBody>
          <a:bodyPr anchor="b">
            <a:noAutofit/>
          </a:bodyPr>
          <a:lstStyle>
            <a:lvl1pPr algn="l">
              <a:defRPr sz="5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187532"/>
            <a:ext cx="4011084" cy="4938632"/>
          </a:xfrm>
        </p:spPr>
        <p:txBody>
          <a:bodyPr/>
          <a:lstStyle>
            <a:lvl1pPr marL="0" indent="0">
              <a:buNone/>
              <a:defRPr sz="1900"/>
            </a:lvl1pPr>
            <a:lvl2pPr marL="598874" indent="0">
              <a:buNone/>
              <a:defRPr sz="1600"/>
            </a:lvl2pPr>
            <a:lvl3pPr marL="1197749" indent="0">
              <a:buNone/>
              <a:defRPr sz="1300"/>
            </a:lvl3pPr>
            <a:lvl4pPr marL="1796624" indent="0">
              <a:buNone/>
              <a:defRPr sz="1200"/>
            </a:lvl4pPr>
            <a:lvl5pPr marL="2395499" indent="0">
              <a:buNone/>
              <a:defRPr sz="1200"/>
            </a:lvl5pPr>
            <a:lvl6pPr marL="2994373" indent="0">
              <a:buNone/>
              <a:defRPr sz="1200"/>
            </a:lvl6pPr>
            <a:lvl7pPr marL="3593247" indent="0">
              <a:buNone/>
              <a:defRPr sz="1200"/>
            </a:lvl7pPr>
            <a:lvl8pPr marL="4192125" indent="0">
              <a:buNone/>
              <a:defRPr sz="1200"/>
            </a:lvl8pPr>
            <a:lvl9pPr marL="4790999" indent="0">
              <a:buNone/>
              <a:defRPr sz="12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62CF0-631A-4440-AF97-297A79A9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112285" tIns="56143" rIns="112285" bIns="56143" numCol="1" anchor="t" anchorCtr="0" compatLnSpc="1">
            <a:prstTxWarp prst="textNoShape">
              <a:avLst/>
            </a:prstTxWarp>
          </a:bodyPr>
          <a:lstStyle>
            <a:lvl1pPr>
              <a:defRPr sz="2300" smtClean="0">
                <a:cs typeface="Arial" charset="0"/>
              </a:defRPr>
            </a:lvl1pPr>
          </a:lstStyle>
          <a:p>
            <a:pPr defTabSz="1121805" fontAlgn="base">
              <a:spcBef>
                <a:spcPct val="0"/>
              </a:spcBef>
              <a:spcAft>
                <a:spcPct val="0"/>
              </a:spcAft>
              <a:defRPr/>
            </a:pPr>
            <a:fld id="{1B540A0D-3FA7-1145-BD3B-8341852E51DE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1121805"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5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9230-3630-4AA4-920F-960E6923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520E1-2D2A-4EC7-A5A2-4A3F06AD8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76908-8F17-4406-BF20-191C6336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9B59-0A31-49CB-97E8-5D21BA5322F1}" type="datetime1">
              <a:rPr lang="en-CA" smtClean="0"/>
              <a:t>2018-05-01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C664-FCE5-4650-B9FB-36437A05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B116-4314-4535-8104-F5F15DC0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4480-68C7-4948-823A-04873163F7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7096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61427" indent="0">
              <a:buNone/>
              <a:defRPr sz="1700"/>
            </a:lvl2pPr>
            <a:lvl3pPr marL="1122855" indent="0">
              <a:buNone/>
              <a:defRPr sz="1500"/>
            </a:lvl3pPr>
            <a:lvl4pPr marL="1684283" indent="0">
              <a:buNone/>
              <a:defRPr sz="1200"/>
            </a:lvl4pPr>
            <a:lvl5pPr marL="2245711" indent="0">
              <a:buNone/>
              <a:defRPr sz="1200"/>
            </a:lvl5pPr>
            <a:lvl6pPr marL="2807138" indent="0">
              <a:buNone/>
              <a:defRPr sz="1200"/>
            </a:lvl6pPr>
            <a:lvl7pPr marL="3368565" indent="0">
              <a:buNone/>
              <a:defRPr sz="1200"/>
            </a:lvl7pPr>
            <a:lvl8pPr marL="3929992" indent="0">
              <a:buNone/>
              <a:defRPr sz="1200"/>
            </a:lvl8pPr>
            <a:lvl9pPr marL="449142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112285" tIns="56143" rIns="112285" bIns="56143" numCol="1" anchor="t" anchorCtr="0" compatLnSpc="1">
            <a:prstTxWarp prst="textNoShape">
              <a:avLst/>
            </a:prstTxWarp>
          </a:bodyPr>
          <a:lstStyle>
            <a:lvl1pPr>
              <a:defRPr sz="2300" smtClean="0">
                <a:cs typeface="Arial" charset="0"/>
              </a:defRPr>
            </a:lvl1pPr>
          </a:lstStyle>
          <a:p>
            <a:pPr defTabSz="1121805" fontAlgn="base">
              <a:spcBef>
                <a:spcPct val="0"/>
              </a:spcBef>
              <a:spcAft>
                <a:spcPct val="0"/>
              </a:spcAft>
              <a:defRPr/>
            </a:pPr>
            <a:fld id="{304F2DBE-B5C7-9445-A638-0E5C14C5BD32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1121805"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A43729-B666-F340-86B0-AA8FE5210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1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61427" indent="0">
              <a:buNone/>
              <a:defRPr sz="3500"/>
            </a:lvl2pPr>
            <a:lvl3pPr marL="1122855" indent="0">
              <a:buNone/>
              <a:defRPr sz="2900"/>
            </a:lvl3pPr>
            <a:lvl4pPr marL="1684283" indent="0">
              <a:buNone/>
              <a:defRPr sz="2400"/>
            </a:lvl4pPr>
            <a:lvl5pPr marL="2245711" indent="0">
              <a:buNone/>
              <a:defRPr sz="2400"/>
            </a:lvl5pPr>
            <a:lvl6pPr marL="2807138" indent="0">
              <a:buNone/>
              <a:defRPr sz="2400"/>
            </a:lvl6pPr>
            <a:lvl7pPr marL="3368565" indent="0">
              <a:buNone/>
              <a:defRPr sz="2400"/>
            </a:lvl7pPr>
            <a:lvl8pPr marL="3929992" indent="0">
              <a:buNone/>
              <a:defRPr sz="2400"/>
            </a:lvl8pPr>
            <a:lvl9pPr marL="4491421" indent="0">
              <a:buNone/>
              <a:defRPr sz="24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61427" indent="0">
              <a:buNone/>
              <a:defRPr sz="1700"/>
            </a:lvl2pPr>
            <a:lvl3pPr marL="1122855" indent="0">
              <a:buNone/>
              <a:defRPr sz="1500"/>
            </a:lvl3pPr>
            <a:lvl4pPr marL="1684283" indent="0">
              <a:buNone/>
              <a:defRPr sz="1200"/>
            </a:lvl4pPr>
            <a:lvl5pPr marL="2245711" indent="0">
              <a:buNone/>
              <a:defRPr sz="1200"/>
            </a:lvl5pPr>
            <a:lvl6pPr marL="2807138" indent="0">
              <a:buNone/>
              <a:defRPr sz="1200"/>
            </a:lvl6pPr>
            <a:lvl7pPr marL="3368565" indent="0">
              <a:buNone/>
              <a:defRPr sz="1200"/>
            </a:lvl7pPr>
            <a:lvl8pPr marL="3929992" indent="0">
              <a:buNone/>
              <a:defRPr sz="1200"/>
            </a:lvl8pPr>
            <a:lvl9pPr marL="449142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112285" tIns="56143" rIns="112285" bIns="56143" numCol="1" anchor="t" anchorCtr="0" compatLnSpc="1">
            <a:prstTxWarp prst="textNoShape">
              <a:avLst/>
            </a:prstTxWarp>
          </a:bodyPr>
          <a:lstStyle>
            <a:lvl1pPr>
              <a:defRPr sz="2300" smtClean="0">
                <a:cs typeface="Arial" charset="0"/>
              </a:defRPr>
            </a:lvl1pPr>
          </a:lstStyle>
          <a:p>
            <a:pPr defTabSz="1121805" fontAlgn="base">
              <a:spcBef>
                <a:spcPct val="0"/>
              </a:spcBef>
              <a:spcAft>
                <a:spcPct val="0"/>
              </a:spcAft>
              <a:defRPr/>
            </a:pPr>
            <a:fld id="{073CEEE9-33ED-3C4A-AD67-2E539F3D0649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1121805"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9FE65-C5CB-CF45-B53D-E84DBAEC3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52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112285" tIns="56143" rIns="112285" bIns="56143" numCol="1" anchor="t" anchorCtr="0" compatLnSpc="1">
            <a:prstTxWarp prst="textNoShape">
              <a:avLst/>
            </a:prstTxWarp>
          </a:bodyPr>
          <a:lstStyle>
            <a:lvl1pPr>
              <a:defRPr sz="2300" smtClean="0">
                <a:cs typeface="Arial" charset="0"/>
              </a:defRPr>
            </a:lvl1pPr>
          </a:lstStyle>
          <a:p>
            <a:pPr defTabSz="1121805" fontAlgn="base">
              <a:spcBef>
                <a:spcPct val="0"/>
              </a:spcBef>
              <a:spcAft>
                <a:spcPct val="0"/>
              </a:spcAft>
              <a:defRPr/>
            </a:pPr>
            <a:fld id="{C2CE5F36-B55C-A54A-BF58-9290688B5708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1121805"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444AFF-C44B-6B4E-A899-BC645F839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50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112285" tIns="56143" rIns="112285" bIns="56143" numCol="1" anchor="t" anchorCtr="0" compatLnSpc="1">
            <a:prstTxWarp prst="textNoShape">
              <a:avLst/>
            </a:prstTxWarp>
          </a:bodyPr>
          <a:lstStyle>
            <a:lvl1pPr>
              <a:defRPr sz="2300" smtClean="0">
                <a:cs typeface="Arial" charset="0"/>
              </a:defRPr>
            </a:lvl1pPr>
          </a:lstStyle>
          <a:p>
            <a:pPr defTabSz="1121805" fontAlgn="base">
              <a:spcBef>
                <a:spcPct val="0"/>
              </a:spcBef>
              <a:spcAft>
                <a:spcPct val="0"/>
              </a:spcAft>
              <a:defRPr/>
            </a:pPr>
            <a:fld id="{BDCB2275-CB67-8D4D-9696-9BED372E6C9A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1121805"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23FD3A-676E-E545-BC92-CA57DC6AF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9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3F39-9CE9-479B-9E70-789AEB8A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AA4FF-5C04-4506-B3C4-BF614CA5F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C060F-A518-426F-B9CD-EDFD2895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269F-DF93-4678-A602-7FF5B23C5710}" type="datetime1">
              <a:rPr lang="en-CA" smtClean="0"/>
              <a:t>2018-05-01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B68BD-8AC7-4F69-AFA7-2A4A584C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42BE8-5339-40DD-B0BB-9DDD518A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4480-68C7-4948-823A-04873163F7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1701D-E2BB-4DDA-A382-8FE8C660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47916-F352-42E5-A0E6-1D756ABD8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2E0D7-A03A-492E-8B0F-367C428C4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BD155-DDF1-4394-B847-501D74097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0D6C-1CEF-4316-BA70-528433F971B8}" type="datetime1">
              <a:rPr lang="en-CA" smtClean="0"/>
              <a:t>2018-05-01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4CA6F-D560-4901-B6FA-B925FB51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950D-ACED-4D5A-9598-57CBA346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4480-68C7-4948-823A-04873163F7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33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D476-62F4-414E-9F51-F8EC408B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EE112-B5B0-4A46-A0C7-469F432CA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58C8D-AD78-41B0-880D-0DC2F9246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AD727-A581-4CEA-8E3D-8C4001D4E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539D90-D8C0-403F-B935-E104C4592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AEA0A-72C3-4B22-83EB-5C5DA8823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ACE-4B23-498F-84D5-62EF47EFD9E8}" type="datetime1">
              <a:rPr lang="en-CA" smtClean="0"/>
              <a:t>2018-05-01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D13EF-0D6C-4391-AA9F-9843E558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3569B-DD59-4897-AB87-64D86425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4480-68C7-4948-823A-04873163F7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68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BD3C-5A2D-4B02-92AE-0826226F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4C6CB-AF95-4791-B061-FCDD0E86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7927-729E-432B-8C28-666D0E6E3E7B}" type="datetime1">
              <a:rPr lang="en-CA" smtClean="0"/>
              <a:t>2018-05-01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8D7F5-0762-4AB7-8FCC-04A7E866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F2654-5BB3-49BC-92FD-3B1A9AF5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4480-68C7-4948-823A-04873163F7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49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2F071-BDD4-4EE4-B94F-A04C9CA0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16F8-6A71-49EF-846E-295075D160EB}" type="datetime1">
              <a:rPr lang="en-CA" smtClean="0"/>
              <a:t>2018-05-01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77D00-4CBA-4B2A-AEB6-2B5FD1F24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62ADE-6F73-418D-B3B8-5F2350D3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4480-68C7-4948-823A-04873163F7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54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4F8E-F2B7-4C6A-83A8-9A276223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7608C-CD25-45DC-AEC3-22A7B5D8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4E6BA-1E8C-4F39-A457-45202F420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BBFB8-056C-460B-BA8F-D0F2CE23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D81A-3C08-47FF-BBBE-06AB6DCD0884}" type="datetime1">
              <a:rPr lang="en-CA" smtClean="0"/>
              <a:t>2018-05-01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B4088-C1E3-4E06-8FFE-A8902868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8291D-FB95-49B8-A5C2-8292958A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4480-68C7-4948-823A-04873163F7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683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1268-F074-48D6-9184-4ECA05DC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43F66-5A6F-4E26-BF54-6F7335B25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418C7-F409-4519-A70A-5DD1AE7F3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7D4F9-433C-4117-8F88-E37B7E9C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E473-B592-4126-B154-7060866D08E4}" type="datetime1">
              <a:rPr lang="en-CA" smtClean="0"/>
              <a:t>2018-05-01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847B6-25FA-436C-A84B-5BF1AE28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54880-1BF4-4BC4-A720-AB91F7A1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4480-68C7-4948-823A-04873163F7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11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67791E1D-2FFE-43C2-ADD7-F2927AA5A8D5}"/>
              </a:ext>
            </a:extLst>
          </p:cNvPr>
          <p:cNvGrpSpPr/>
          <p:nvPr userDrawn="1"/>
        </p:nvGrpSpPr>
        <p:grpSpPr>
          <a:xfrm>
            <a:off x="-46252" y="6282405"/>
            <a:ext cx="12329651" cy="584889"/>
            <a:chOff x="-46253" y="6282404"/>
            <a:chExt cx="12329651" cy="58488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D9FDBCF-E802-4A4C-AC69-EF1D31F827CD}"/>
                </a:ext>
              </a:extLst>
            </p:cNvPr>
            <p:cNvSpPr/>
            <p:nvPr userDrawn="1"/>
          </p:nvSpPr>
          <p:spPr>
            <a:xfrm>
              <a:off x="-46253" y="6282404"/>
              <a:ext cx="12329651" cy="5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3D3FB8D-31FC-44B7-B29D-4D3B803543C9}"/>
                </a:ext>
              </a:extLst>
            </p:cNvPr>
            <p:cNvGrpSpPr/>
            <p:nvPr userDrawn="1"/>
          </p:nvGrpSpPr>
          <p:grpSpPr>
            <a:xfrm>
              <a:off x="0" y="6795293"/>
              <a:ext cx="12192000" cy="72000"/>
              <a:chOff x="0" y="6795293"/>
              <a:chExt cx="12192000" cy="72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D62E327-65CD-4C02-9FA9-7355D1594D5C}"/>
                  </a:ext>
                </a:extLst>
              </p:cNvPr>
              <p:cNvSpPr/>
              <p:nvPr userDrawn="1"/>
            </p:nvSpPr>
            <p:spPr>
              <a:xfrm>
                <a:off x="0" y="6795293"/>
                <a:ext cx="6449961" cy="72000"/>
              </a:xfrm>
              <a:prstGeom prst="rect">
                <a:avLst/>
              </a:prstGeom>
              <a:solidFill>
                <a:srgbClr val="3366CC"/>
              </a:solidFill>
              <a:ln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127A69F-7DE8-4588-85A3-3A93E7B74967}"/>
                  </a:ext>
                </a:extLst>
              </p:cNvPr>
              <p:cNvSpPr/>
              <p:nvPr userDrawn="1"/>
            </p:nvSpPr>
            <p:spPr>
              <a:xfrm>
                <a:off x="6947400" y="6795293"/>
                <a:ext cx="2412000" cy="72000"/>
              </a:xfrm>
              <a:prstGeom prst="rect">
                <a:avLst/>
              </a:prstGeom>
              <a:solidFill>
                <a:srgbClr val="CC0099"/>
              </a:solidFill>
              <a:ln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CD4284F-574D-49D7-94C5-5EC64E46A72B}"/>
                  </a:ext>
                </a:extLst>
              </p:cNvPr>
              <p:cNvSpPr/>
              <p:nvPr userDrawn="1"/>
            </p:nvSpPr>
            <p:spPr>
              <a:xfrm>
                <a:off x="9827342" y="6795293"/>
                <a:ext cx="1404000" cy="72000"/>
              </a:xfrm>
              <a:prstGeom prst="rect">
                <a:avLst/>
              </a:prstGeom>
              <a:solidFill>
                <a:srgbClr val="3366CC"/>
              </a:solidFill>
              <a:ln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7556507-C561-4378-B367-825D0D46A4F6}"/>
                  </a:ext>
                </a:extLst>
              </p:cNvPr>
              <p:cNvSpPr/>
              <p:nvPr userDrawn="1"/>
            </p:nvSpPr>
            <p:spPr>
              <a:xfrm>
                <a:off x="11544000" y="6795293"/>
                <a:ext cx="648000" cy="72000"/>
              </a:xfrm>
              <a:prstGeom prst="rect">
                <a:avLst/>
              </a:prstGeom>
              <a:solidFill>
                <a:srgbClr val="CC0099"/>
              </a:solidFill>
              <a:ln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99361-45F4-4A4D-BCD1-A2062042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885B9-C905-462F-8AE9-2B17523E2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C6FB6-569F-4682-AC9A-480591D4E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AF77-8D4B-480A-A50F-6852CA412917}" type="datetime1">
              <a:rPr lang="en-CA" smtClean="0"/>
              <a:t>2018-05-01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1D46F-8F78-474C-BB4B-D0FC70D1F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11" y="6356351"/>
            <a:ext cx="117720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501C8-774B-4F02-BA1E-FCF38DD3C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54480-68C7-4948-823A-04873163F772}" type="slidenum">
              <a:rPr lang="en-CA" smtClean="0"/>
              <a:t>‹#›</a:t>
            </a:fld>
            <a:endParaRPr lang="en-CA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C54C1A-23D3-47AD-97DE-888A34513920}"/>
              </a:ext>
            </a:extLst>
          </p:cNvPr>
          <p:cNvGrpSpPr/>
          <p:nvPr userDrawn="1"/>
        </p:nvGrpSpPr>
        <p:grpSpPr>
          <a:xfrm>
            <a:off x="-58987" y="1"/>
            <a:ext cx="12329651" cy="144000"/>
            <a:chOff x="-58987" y="1"/>
            <a:chExt cx="12329651" cy="144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27953E1-679C-49BE-B2C0-FB2186318AB2}"/>
                </a:ext>
              </a:extLst>
            </p:cNvPr>
            <p:cNvSpPr/>
            <p:nvPr userDrawn="1"/>
          </p:nvSpPr>
          <p:spPr>
            <a:xfrm>
              <a:off x="-58987" y="1"/>
              <a:ext cx="12329651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D9FAE5A-951B-47F9-885E-5BD149B74936}"/>
                </a:ext>
              </a:extLst>
            </p:cNvPr>
            <p:cNvGrpSpPr/>
            <p:nvPr userDrawn="1"/>
          </p:nvGrpSpPr>
          <p:grpSpPr>
            <a:xfrm>
              <a:off x="0" y="296"/>
              <a:ext cx="12192000" cy="72000"/>
              <a:chOff x="0" y="19960"/>
              <a:chExt cx="12192000" cy="72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5E207D9-7F2E-49E6-A89A-8DB9A7D99400}"/>
                  </a:ext>
                </a:extLst>
              </p:cNvPr>
              <p:cNvSpPr/>
              <p:nvPr userDrawn="1"/>
            </p:nvSpPr>
            <p:spPr>
              <a:xfrm rot="10800000">
                <a:off x="5742039" y="19960"/>
                <a:ext cx="6449961" cy="72000"/>
              </a:xfrm>
              <a:prstGeom prst="rect">
                <a:avLst/>
              </a:prstGeom>
              <a:solidFill>
                <a:srgbClr val="CC0099"/>
              </a:solidFill>
              <a:ln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AA675A1-6E94-4241-8DEA-66726A852EE1}"/>
                  </a:ext>
                </a:extLst>
              </p:cNvPr>
              <p:cNvSpPr/>
              <p:nvPr userDrawn="1"/>
            </p:nvSpPr>
            <p:spPr>
              <a:xfrm rot="10800000">
                <a:off x="2832600" y="19960"/>
                <a:ext cx="2412000" cy="72000"/>
              </a:xfrm>
              <a:prstGeom prst="rect">
                <a:avLst/>
              </a:prstGeom>
              <a:solidFill>
                <a:srgbClr val="3366CC"/>
              </a:solidFill>
              <a:ln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ADD9037-9512-4EB5-8A80-3C246CF17BD2}"/>
                  </a:ext>
                </a:extLst>
              </p:cNvPr>
              <p:cNvSpPr/>
              <p:nvPr userDrawn="1"/>
            </p:nvSpPr>
            <p:spPr>
              <a:xfrm rot="10800000">
                <a:off x="960658" y="19960"/>
                <a:ext cx="1404000" cy="72000"/>
              </a:xfrm>
              <a:prstGeom prst="rect">
                <a:avLst/>
              </a:prstGeom>
              <a:solidFill>
                <a:srgbClr val="CC0099"/>
              </a:solidFill>
              <a:ln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579A21B-4B98-488B-9D73-4AC311F4DE97}"/>
                  </a:ext>
                </a:extLst>
              </p:cNvPr>
              <p:cNvSpPr/>
              <p:nvPr userDrawn="1"/>
            </p:nvSpPr>
            <p:spPr>
              <a:xfrm rot="10800000">
                <a:off x="0" y="19960"/>
                <a:ext cx="648000" cy="72000"/>
              </a:xfrm>
              <a:prstGeom prst="rect">
                <a:avLst/>
              </a:prstGeom>
              <a:solidFill>
                <a:srgbClr val="3366CC"/>
              </a:solidFill>
              <a:ln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715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66CC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3366C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3366C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3366C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3366CC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3366CC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5"/>
            <a:ext cx="10515600" cy="432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12285" tIns="56143" rIns="112285" bIns="56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467" y="6356351"/>
            <a:ext cx="2743200" cy="366183"/>
          </a:xfrm>
          <a:prstGeom prst="rect">
            <a:avLst/>
          </a:prstGeom>
        </p:spPr>
        <p:txBody>
          <a:bodyPr vert="horz" wrap="square" lIns="112285" tIns="56143" rIns="112285" bIns="56143" numCol="1" anchor="ctr" anchorCtr="0" compatLnSpc="1">
            <a:prstTxWarp prst="textNoShape">
              <a:avLst/>
            </a:prstTxWarp>
          </a:bodyPr>
          <a:lstStyle>
            <a:lvl1pPr>
              <a:defRPr sz="1500" b="1" smtClean="0">
                <a:solidFill>
                  <a:srgbClr val="00B2EB"/>
                </a:solidFill>
                <a:latin typeface="Open Sans" charset="0"/>
                <a:cs typeface="Arial" charset="0"/>
              </a:defRPr>
            </a:lvl1pPr>
          </a:lstStyle>
          <a:p>
            <a:pPr defTabSz="1121805" fontAlgn="base">
              <a:spcBef>
                <a:spcPct val="0"/>
              </a:spcBef>
              <a:spcAft>
                <a:spcPct val="0"/>
              </a:spcAft>
              <a:defRPr/>
            </a:pPr>
            <a:fld id="{85534373-B3E2-3247-BAC5-1F25AC90A4A7}" type="slidenum">
              <a:rPr lang="en-US">
                <a:ea typeface="ＭＳ Ｐゴシック" charset="0"/>
              </a:rPr>
              <a:pPr defTabSz="11218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112285" tIns="56143" rIns="112285" bIns="56143" rtlCol="0" anchor="ctr"/>
          <a:lstStyle>
            <a:lvl1pPr algn="ctr" defTabSz="1122855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29" name="Title Placeholder 10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12285" tIns="56143" rIns="112285" bIns="561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1" y="6280151"/>
            <a:ext cx="1693333" cy="45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18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 b="1" kern="1200">
          <a:solidFill>
            <a:srgbClr val="1E3268"/>
          </a:solidFill>
          <a:latin typeface="Open Sans" charset="0"/>
          <a:ea typeface="ＭＳ Ｐゴシック" charset="0"/>
          <a:cs typeface="Open Sans" charset="0"/>
        </a:defRPr>
      </a:lvl1pPr>
      <a:lvl2pPr algn="l" defTabSz="11218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 b="1">
          <a:solidFill>
            <a:srgbClr val="1E3268"/>
          </a:solidFill>
          <a:latin typeface="Open Sans" pitchFamily="34" charset="0"/>
          <a:ea typeface="ＭＳ Ｐゴシック" charset="0"/>
          <a:cs typeface="Open Sans" pitchFamily="34" charset="0"/>
        </a:defRPr>
      </a:lvl2pPr>
      <a:lvl3pPr algn="l" defTabSz="11218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 b="1">
          <a:solidFill>
            <a:srgbClr val="1E3268"/>
          </a:solidFill>
          <a:latin typeface="Open Sans" pitchFamily="34" charset="0"/>
          <a:ea typeface="ＭＳ Ｐゴシック" charset="0"/>
          <a:cs typeface="Open Sans" pitchFamily="34" charset="0"/>
        </a:defRPr>
      </a:lvl3pPr>
      <a:lvl4pPr algn="l" defTabSz="11218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 b="1">
          <a:solidFill>
            <a:srgbClr val="1E3268"/>
          </a:solidFill>
          <a:latin typeface="Open Sans" pitchFamily="34" charset="0"/>
          <a:ea typeface="ＭＳ Ｐゴシック" charset="0"/>
          <a:cs typeface="Open Sans" pitchFamily="34" charset="0"/>
        </a:defRPr>
      </a:lvl4pPr>
      <a:lvl5pPr algn="l" defTabSz="11218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 b="1">
          <a:solidFill>
            <a:srgbClr val="1E3268"/>
          </a:solidFill>
          <a:latin typeface="Open Sans" pitchFamily="34" charset="0"/>
          <a:ea typeface="ＭＳ Ｐゴシック" charset="0"/>
          <a:cs typeface="Open Sans" pitchFamily="34" charset="0"/>
        </a:defRPr>
      </a:lvl5pPr>
      <a:lvl6pPr marL="609585" algn="l" defTabSz="1121805" rtl="0" fontAlgn="base">
        <a:lnSpc>
          <a:spcPct val="90000"/>
        </a:lnSpc>
        <a:spcBef>
          <a:spcPct val="0"/>
        </a:spcBef>
        <a:spcAft>
          <a:spcPct val="0"/>
        </a:spcAft>
        <a:defRPr sz="5500" b="1">
          <a:solidFill>
            <a:srgbClr val="1E3268"/>
          </a:solidFill>
          <a:latin typeface="Open Sans" pitchFamily="34" charset="0"/>
          <a:cs typeface="Open Sans" pitchFamily="34" charset="0"/>
        </a:defRPr>
      </a:lvl6pPr>
      <a:lvl7pPr marL="1219170" algn="l" defTabSz="1121805" rtl="0" fontAlgn="base">
        <a:lnSpc>
          <a:spcPct val="90000"/>
        </a:lnSpc>
        <a:spcBef>
          <a:spcPct val="0"/>
        </a:spcBef>
        <a:spcAft>
          <a:spcPct val="0"/>
        </a:spcAft>
        <a:defRPr sz="5500" b="1">
          <a:solidFill>
            <a:srgbClr val="1E3268"/>
          </a:solidFill>
          <a:latin typeface="Open Sans" pitchFamily="34" charset="0"/>
          <a:cs typeface="Open Sans" pitchFamily="34" charset="0"/>
        </a:defRPr>
      </a:lvl7pPr>
      <a:lvl8pPr marL="1828754" algn="l" defTabSz="1121805" rtl="0" fontAlgn="base">
        <a:lnSpc>
          <a:spcPct val="90000"/>
        </a:lnSpc>
        <a:spcBef>
          <a:spcPct val="0"/>
        </a:spcBef>
        <a:spcAft>
          <a:spcPct val="0"/>
        </a:spcAft>
        <a:defRPr sz="5500" b="1">
          <a:solidFill>
            <a:srgbClr val="1E3268"/>
          </a:solidFill>
          <a:latin typeface="Open Sans" pitchFamily="34" charset="0"/>
          <a:cs typeface="Open Sans" pitchFamily="34" charset="0"/>
        </a:defRPr>
      </a:lvl8pPr>
      <a:lvl9pPr marL="2438339" algn="l" defTabSz="1121805" rtl="0" fontAlgn="base">
        <a:lnSpc>
          <a:spcPct val="90000"/>
        </a:lnSpc>
        <a:spcBef>
          <a:spcPct val="0"/>
        </a:spcBef>
        <a:spcAft>
          <a:spcPct val="0"/>
        </a:spcAft>
        <a:defRPr sz="5500" b="1">
          <a:solidFill>
            <a:srgbClr val="1E3268"/>
          </a:solidFill>
          <a:latin typeface="Open Sans" pitchFamily="34" charset="0"/>
          <a:cs typeface="Open Sans" pitchFamily="34" charset="0"/>
        </a:defRPr>
      </a:lvl9pPr>
    </p:titleStyle>
    <p:bodyStyle>
      <a:lvl1pPr marL="279393" indent="-279393" algn="l" defTabSz="1121805" rtl="0" eaLnBrk="0" fontAlgn="base" hangingPunct="0">
        <a:lnSpc>
          <a:spcPct val="90000"/>
        </a:lnSpc>
        <a:spcBef>
          <a:spcPts val="1233"/>
        </a:spcBef>
        <a:spcAft>
          <a:spcPct val="0"/>
        </a:spcAft>
        <a:buFont typeface="Arial" charset="0"/>
        <a:buChar char="•"/>
        <a:defRPr sz="3500" b="1" kern="1200">
          <a:solidFill>
            <a:srgbClr val="1E3268"/>
          </a:solidFill>
          <a:latin typeface="Open Sans" charset="0"/>
          <a:ea typeface="ＭＳ Ｐゴシック" charset="0"/>
          <a:cs typeface="Open Sans" charset="0"/>
        </a:defRPr>
      </a:lvl1pPr>
      <a:lvl2pPr marL="840296" indent="-279393" algn="l" defTabSz="1121805" rtl="0" eaLnBrk="0" fontAlgn="base" hangingPunct="0">
        <a:lnSpc>
          <a:spcPct val="90000"/>
        </a:lnSpc>
        <a:spcBef>
          <a:spcPts val="617"/>
        </a:spcBef>
        <a:spcAft>
          <a:spcPct val="0"/>
        </a:spcAft>
        <a:buFont typeface="Arial" charset="0"/>
        <a:buChar char="•"/>
        <a:defRPr sz="2900" kern="1200">
          <a:solidFill>
            <a:srgbClr val="1E3268"/>
          </a:solidFill>
          <a:latin typeface="Open Sans Light" charset="0"/>
          <a:ea typeface="ＭＳ Ｐゴシック" charset="0"/>
          <a:cs typeface="Open Sans Light" charset="0"/>
        </a:defRPr>
      </a:lvl2pPr>
      <a:lvl3pPr marL="1403316" indent="-279393" algn="l" defTabSz="1121805" rtl="0" eaLnBrk="0" fontAlgn="base" hangingPunct="0">
        <a:lnSpc>
          <a:spcPct val="90000"/>
        </a:lnSpc>
        <a:spcBef>
          <a:spcPts val="617"/>
        </a:spcBef>
        <a:spcAft>
          <a:spcPct val="0"/>
        </a:spcAft>
        <a:buFont typeface="Arial" charset="0"/>
        <a:buChar char="•"/>
        <a:defRPr kern="1200">
          <a:solidFill>
            <a:srgbClr val="1E3268"/>
          </a:solidFill>
          <a:latin typeface="Open Sans Light" charset="0"/>
          <a:ea typeface="Open Sans Light" charset="0"/>
          <a:cs typeface="Open Sans Light" charset="0"/>
        </a:defRPr>
      </a:lvl3pPr>
      <a:lvl4pPr marL="1964218" indent="-279393" algn="l" defTabSz="1121805" rtl="0" eaLnBrk="0" fontAlgn="base" hangingPunct="0">
        <a:lnSpc>
          <a:spcPct val="90000"/>
        </a:lnSpc>
        <a:spcBef>
          <a:spcPts val="617"/>
        </a:spcBef>
        <a:spcAft>
          <a:spcPct val="0"/>
        </a:spcAft>
        <a:buFont typeface="Arial" charset="0"/>
        <a:buChar char="•"/>
        <a:defRPr sz="2300" kern="1200">
          <a:solidFill>
            <a:srgbClr val="1E3268"/>
          </a:solidFill>
          <a:latin typeface="Open Sans Light" charset="0"/>
          <a:ea typeface="Open Sans Light" charset="0"/>
          <a:cs typeface="Open Sans Light" charset="0"/>
        </a:defRPr>
      </a:lvl4pPr>
      <a:lvl5pPr marL="2525121" indent="-279393" algn="l" defTabSz="1121805" rtl="0" eaLnBrk="0" fontAlgn="base" hangingPunct="0">
        <a:lnSpc>
          <a:spcPct val="90000"/>
        </a:lnSpc>
        <a:spcBef>
          <a:spcPts val="617"/>
        </a:spcBef>
        <a:spcAft>
          <a:spcPct val="0"/>
        </a:spcAft>
        <a:buFont typeface="Arial" charset="0"/>
        <a:buChar char="•"/>
        <a:defRPr sz="2300" kern="1200">
          <a:solidFill>
            <a:srgbClr val="1E3268"/>
          </a:solidFill>
          <a:latin typeface="Open Sans Light" charset="0"/>
          <a:ea typeface="Open Sans Light" charset="0"/>
          <a:cs typeface="Open Sans Light" charset="0"/>
        </a:defRPr>
      </a:lvl5pPr>
      <a:lvl6pPr marL="3087852" indent="-280714" algn="l" defTabSz="1122855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279" indent="-280714" algn="l" defTabSz="1122855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10707" indent="-280714" algn="l" defTabSz="1122855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72134" indent="-280714" algn="l" defTabSz="1122855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28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1427" algn="l" defTabSz="11228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855" algn="l" defTabSz="11228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283" algn="l" defTabSz="11228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711" algn="l" defTabSz="11228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138" algn="l" defTabSz="11228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8565" algn="l" defTabSz="11228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29992" algn="l" defTabSz="11228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91421" algn="l" defTabSz="11228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19.svg"/><Relationship Id="rId2" Type="http://schemas.openxmlformats.org/officeDocument/2006/relationships/image" Target="../media/image2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17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867A-CE51-44B6-A367-E3E82138F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600" dirty="0"/>
              <a:t>Expert Forum</a:t>
            </a:r>
            <a:br>
              <a:rPr lang="en-CA" dirty="0"/>
            </a:br>
            <a:r>
              <a:rPr lang="en-CA" dirty="0"/>
              <a:t>Diabetes and Mental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F4BA-6D04-4F80-82CF-D90BC91450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David J. Robinson • Michael J. Coons • Jean-François Yale</a:t>
            </a:r>
          </a:p>
          <a:p>
            <a:r>
              <a:rPr lang="en-CA" sz="2800" dirty="0"/>
              <a:t>Valerie H. Taylor • Gail M. MacNeill • Ronald M. Goldenberg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FF69C-027E-4C16-9856-48741390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DEEE9-7E02-47A1-A9F3-864C4496D153}"/>
              </a:ext>
            </a:extLst>
          </p:cNvPr>
          <p:cNvSpPr txBox="1"/>
          <p:nvPr/>
        </p:nvSpPr>
        <p:spPr>
          <a:xfrm>
            <a:off x="3044081" y="4842301"/>
            <a:ext cx="6117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St. Michael’s Hospital, Toronto, Ontario, Canada</a:t>
            </a:r>
          </a:p>
          <a:p>
            <a:pPr algn="ctr"/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r>
              <a:rPr lang="en-CA" sz="24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 May 2017</a:t>
            </a:r>
          </a:p>
        </p:txBody>
      </p:sp>
    </p:spTree>
    <p:extLst>
      <p:ext uri="{BB962C8B-B14F-4D97-AF65-F5344CB8AC3E}">
        <p14:creationId xmlns:p14="http://schemas.microsoft.com/office/powerpoint/2010/main" val="21486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FB7EB-4C0E-4C22-A554-8BC71DA1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T2DM</a:t>
            </a:r>
            <a:r>
              <a:rPr lang="en-US" dirty="0"/>
              <a:t> &amp; anxiety disorders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64D-2591-41CA-B20B-13F9092206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Anxiety symptoms are present in approximately one-third of people with T2DM</a:t>
            </a:r>
            <a:r>
              <a:rPr lang="en-US" baseline="30000" dirty="0"/>
              <a:t>1</a:t>
            </a:r>
          </a:p>
          <a:p>
            <a:endParaRPr lang="en-US" dirty="0"/>
          </a:p>
          <a:p>
            <a:r>
              <a:rPr lang="en-US" dirty="0"/>
              <a:t>Main anxiety disorders associated with T2DM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generalized anxiety disorder</a:t>
            </a:r>
          </a:p>
          <a:p>
            <a:pPr lvl="1"/>
            <a:r>
              <a:rPr lang="en-US" dirty="0"/>
              <a:t>panic disorder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92E1B-8D79-431B-8361-17B06FBDF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r>
              <a:rPr lang="en-US" dirty="0"/>
              <a:t>People with co-morbid T2DM and anxiety disorders/anxiety symptoms perceive</a:t>
            </a:r>
            <a:r>
              <a:rPr lang="en-US" baseline="30000" dirty="0"/>
              <a:t>3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</a:t>
            </a:r>
            <a:r>
              <a:rPr lang="en-US" dirty="0"/>
              <a:t> diabetes symptom burden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</a:t>
            </a:r>
            <a:r>
              <a:rPr lang="en-US" dirty="0"/>
              <a:t> diabetic complications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 </a:t>
            </a:r>
            <a:r>
              <a:rPr lang="en-US" dirty="0"/>
              <a:t>levels of pain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 </a:t>
            </a:r>
            <a:r>
              <a:rPr lang="en-US" dirty="0"/>
              <a:t>glucose levels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</a:t>
            </a:r>
            <a:r>
              <a:rPr lang="en-US" dirty="0"/>
              <a:t> quality of life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</a:t>
            </a:r>
            <a:r>
              <a:rPr lang="en-US" dirty="0"/>
              <a:t> rates of depressive symptoms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F552B-2A44-484D-BBAA-60450E48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T2DM, type 2 diabetes mellitus.</a:t>
            </a:r>
          </a:p>
          <a:p>
            <a:r>
              <a:rPr lang="en-CA" dirty="0"/>
              <a:t>1. </a:t>
            </a:r>
            <a:r>
              <a:rPr lang="en-CA" dirty="0" err="1"/>
              <a:t>Bajor</a:t>
            </a:r>
            <a:r>
              <a:rPr lang="en-CA" dirty="0"/>
              <a:t> LA et al. </a:t>
            </a:r>
            <a:r>
              <a:rPr lang="en-CA" dirty="0" err="1"/>
              <a:t>Int</a:t>
            </a:r>
            <a:r>
              <a:rPr lang="en-CA" dirty="0"/>
              <a:t> J </a:t>
            </a:r>
            <a:r>
              <a:rPr lang="en-CA" dirty="0" err="1"/>
              <a:t>Psychiatr</a:t>
            </a:r>
            <a:r>
              <a:rPr lang="en-CA" dirty="0"/>
              <a:t> Med. 2015;49:309-320. 2. Fava GA et al. J </a:t>
            </a:r>
            <a:r>
              <a:rPr lang="en-CA" dirty="0" err="1"/>
              <a:t>Clin</a:t>
            </a:r>
            <a:r>
              <a:rPr lang="en-CA" dirty="0"/>
              <a:t> </a:t>
            </a:r>
            <a:r>
              <a:rPr lang="en-CA" dirty="0" err="1"/>
              <a:t>Psychiatr</a:t>
            </a:r>
            <a:r>
              <a:rPr lang="en-CA" dirty="0"/>
              <a:t>. 2010;71:910-914. 3. Smith KJ et al. J Psychosomatic Res. 2013;74:89-99.</a:t>
            </a:r>
          </a:p>
        </p:txBody>
      </p:sp>
    </p:spTree>
    <p:extLst>
      <p:ext uri="{BB962C8B-B14F-4D97-AF65-F5344CB8AC3E}">
        <p14:creationId xmlns:p14="http://schemas.microsoft.com/office/powerpoint/2010/main" val="327246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7060-BD96-4AF4-A3BE-420F42BD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T2DM &amp;</a:t>
            </a:r>
            <a:r>
              <a:rPr lang="en-US" dirty="0"/>
              <a:t> stressor- and trauma-related disorders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DF19E-F506-49CF-A76F-DC5EB256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Post-traumatic stress disorder (PTSD) is associated with increasing risk of T2DM, as well as other negative metabolic consequences (</a:t>
            </a:r>
            <a:r>
              <a:rPr lang="en-US" dirty="0" err="1"/>
              <a:t>eg.</a:t>
            </a:r>
            <a:r>
              <a:rPr lang="en-US" dirty="0"/>
              <a:t> obesity, elevated blood pressure, and lowered insulin sensitivity)</a:t>
            </a:r>
            <a:r>
              <a:rPr lang="en-US" baseline="30000" dirty="0"/>
              <a:t>1</a:t>
            </a:r>
          </a:p>
          <a:p>
            <a:endParaRPr lang="en-US" dirty="0"/>
          </a:p>
          <a:p>
            <a:r>
              <a:rPr lang="en-US" dirty="0"/>
              <a:t>PTSD and early life adversity have an additive effect on adverse metabolic outcomes</a:t>
            </a:r>
            <a:r>
              <a:rPr lang="en-US" baseline="30000" dirty="0"/>
              <a:t>2</a:t>
            </a:r>
            <a:endParaRPr lang="en-CA" baseline="30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D5C2F-20FC-4792-B3F1-06F5B2CB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T2DM, type 2 diabetes mellitus.</a:t>
            </a:r>
          </a:p>
          <a:p>
            <a:r>
              <a:rPr lang="en-CA" dirty="0"/>
              <a:t>1. Farr OM et al. NMCD. 2015;25:479-488. 2. </a:t>
            </a:r>
            <a:r>
              <a:rPr lang="en-CA" dirty="0" err="1"/>
              <a:t>Vaccarino</a:t>
            </a:r>
            <a:r>
              <a:rPr lang="en-CA" dirty="0"/>
              <a:t> V et al. J </a:t>
            </a:r>
            <a:r>
              <a:rPr lang="en-CA" dirty="0" err="1"/>
              <a:t>Psychiatr</a:t>
            </a:r>
            <a:r>
              <a:rPr lang="en-CA" dirty="0"/>
              <a:t> Res. 2014;56:158-164.</a:t>
            </a:r>
          </a:p>
        </p:txBody>
      </p:sp>
    </p:spTree>
    <p:extLst>
      <p:ext uri="{BB962C8B-B14F-4D97-AF65-F5344CB8AC3E}">
        <p14:creationId xmlns:p14="http://schemas.microsoft.com/office/powerpoint/2010/main" val="243009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970D-CC11-4A9B-A022-76395AA1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Diabetes &amp; suicidal ideation and attempts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552A3-ED15-48B0-B361-8AEDAFA1B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CC0099"/>
                </a:solidFill>
              </a:rPr>
              <a:t>T1DM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8855C-7460-4BEB-85AA-938FEDE0CC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People with T1DM have elevated rates of suicidal ideation and are 3-4 times likely to attempt suicide as the general population</a:t>
            </a:r>
            <a:r>
              <a:rPr lang="en-US" baseline="30000" dirty="0"/>
              <a:t>1</a:t>
            </a:r>
            <a:endParaRPr lang="en-CA" baseline="30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65524-F6CD-494E-997B-ADDE599C1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CC0099"/>
                </a:solidFill>
              </a:rPr>
              <a:t>T2DM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C4FE6-AFD9-4B6F-9BB4-3A0255C4D9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Comorbid MDD and T2DM were found to push suicide rates to over 20%</a:t>
            </a:r>
            <a:r>
              <a:rPr lang="en-US" baseline="30000" dirty="0"/>
              <a:t>2</a:t>
            </a:r>
            <a:endParaRPr lang="en-CA" baseline="30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8382E6-D750-421D-9C48-94F033D7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MDD, major depressive disorder; T1DM, type 1 diabetes mellitus; T2DM, type 2 diabetes mellitus.</a:t>
            </a:r>
          </a:p>
          <a:p>
            <a:r>
              <a:rPr lang="en-CA" dirty="0"/>
              <a:t>1. </a:t>
            </a:r>
            <a:r>
              <a:rPr lang="en-CA" dirty="0" err="1"/>
              <a:t>Pompili</a:t>
            </a:r>
            <a:r>
              <a:rPr lang="en-CA" dirty="0"/>
              <a:t> M et al. J Psychosomatic Res. 2014;76:352-360. 2. Myers AK et al. </a:t>
            </a:r>
            <a:r>
              <a:rPr lang="en-CA" dirty="0" err="1"/>
              <a:t>Psychoneuroendocrinol</a:t>
            </a:r>
            <a:r>
              <a:rPr lang="en-CA" dirty="0"/>
              <a:t>. 2013;38:2810-2814.</a:t>
            </a:r>
          </a:p>
        </p:txBody>
      </p:sp>
    </p:spTree>
    <p:extLst>
      <p:ext uri="{BB962C8B-B14F-4D97-AF65-F5344CB8AC3E}">
        <p14:creationId xmlns:p14="http://schemas.microsoft.com/office/powerpoint/2010/main" val="96717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7C165-263A-429E-B2F0-DA16E293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T2DM &amp; </a:t>
            </a:r>
            <a:r>
              <a:rPr lang="en-US" dirty="0"/>
              <a:t>maladaptive personality traits of personality disorders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20321-E266-4D38-AD1E-FFFB7792B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inhibition and a tendency to dwell on negative emotional states has been linked to increased risk of T2DM</a:t>
            </a:r>
            <a:r>
              <a:rPr lang="en-US" baseline="30000" dirty="0"/>
              <a:t>1</a:t>
            </a:r>
          </a:p>
          <a:p>
            <a:endParaRPr lang="en-US" dirty="0"/>
          </a:p>
          <a:p>
            <a:r>
              <a:rPr lang="en-US" dirty="0"/>
              <a:t>Hostility has been linked to higher levels of pro-inflammatory interleukin-6 in people with T2DM</a:t>
            </a:r>
            <a:r>
              <a:rPr lang="en-US" baseline="30000" dirty="0"/>
              <a:t>2</a:t>
            </a:r>
            <a:endParaRPr lang="en-CA" baseline="30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203A0-3FAF-4BEE-90E1-C6C8085C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T2DM, type 2 diabetes mellitus.</a:t>
            </a:r>
          </a:p>
          <a:p>
            <a:r>
              <a:rPr lang="en-CA" dirty="0"/>
              <a:t>1. van </a:t>
            </a:r>
            <a:r>
              <a:rPr lang="en-CA" dirty="0" err="1"/>
              <a:t>Dooren</a:t>
            </a:r>
            <a:r>
              <a:rPr lang="en-CA" dirty="0"/>
              <a:t> FE et al. BMC </a:t>
            </a:r>
            <a:r>
              <a:rPr lang="en-CA" dirty="0" err="1"/>
              <a:t>Psychiatr</a:t>
            </a:r>
            <a:r>
              <a:rPr lang="en-CA" dirty="0"/>
              <a:t>. 2016;16:17. 2. Hackett RA et al. Psychosomatic Med. 2015;77:458-466.</a:t>
            </a:r>
          </a:p>
        </p:txBody>
      </p:sp>
    </p:spTree>
    <p:extLst>
      <p:ext uri="{BB962C8B-B14F-4D97-AF65-F5344CB8AC3E}">
        <p14:creationId xmlns:p14="http://schemas.microsoft.com/office/powerpoint/2010/main" val="243584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E21F-D3F5-4883-8123-E98CEE9D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Diabetes distress,</a:t>
            </a:r>
            <a:br>
              <a:rPr lang="en-US" dirty="0"/>
            </a:br>
            <a:r>
              <a:rPr lang="en-US" dirty="0"/>
              <a:t>psychological insulin resistance, and other psychosocial aspects of</a:t>
            </a:r>
            <a:br>
              <a:rPr lang="en-US" dirty="0"/>
            </a:br>
            <a:r>
              <a:rPr lang="en-US" dirty="0"/>
              <a:t>type 2 diabetes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7A58E-8FBD-434A-A115-922CC6569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Michael J Coons PhD </a:t>
            </a:r>
            <a:r>
              <a:rPr lang="en-CA" dirty="0" err="1"/>
              <a:t>CPsych</a:t>
            </a:r>
            <a:r>
              <a:rPr lang="en-CA" dirty="0"/>
              <a:t> CBSM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64AA2-07DE-481A-8E10-B29EFCF4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15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1833-E463-42CA-A811-733B8D7C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is diabetes distressing?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60AA7-0A1F-43B2-A554-4EB60891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9C57FC-5283-4469-8653-A0505BD0AF71}"/>
              </a:ext>
            </a:extLst>
          </p:cNvPr>
          <p:cNvSpPr/>
          <p:nvPr/>
        </p:nvSpPr>
        <p:spPr>
          <a:xfrm>
            <a:off x="1868132" y="1828337"/>
            <a:ext cx="5142267" cy="1946787"/>
          </a:xfrm>
          <a:prstGeom prst="roundRect">
            <a:avLst/>
          </a:prstGeom>
          <a:solidFill>
            <a:srgbClr val="FFA7E8"/>
          </a:solidFill>
          <a:ln w="38100">
            <a:solidFill>
              <a:srgbClr val="FFA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Behaviours</a:t>
            </a:r>
            <a:r>
              <a:rPr lang="en-US" sz="2800" b="1" dirty="0">
                <a:solidFill>
                  <a:schemeClr val="tx1"/>
                </a:solidFill>
              </a:rPr>
              <a:t> required to self-manage are </a:t>
            </a:r>
            <a:r>
              <a:rPr lang="en-US" sz="3200" b="1" dirty="0">
                <a:solidFill>
                  <a:schemeClr val="tx1"/>
                </a:solidFill>
              </a:rPr>
              <a:t>CONSTANT</a:t>
            </a:r>
            <a:r>
              <a:rPr lang="en-US" sz="2800" b="1" dirty="0">
                <a:solidFill>
                  <a:schemeClr val="tx1"/>
                </a:solidFill>
              </a:rPr>
              <a:t> and can be </a:t>
            </a:r>
            <a:r>
              <a:rPr lang="en-US" sz="3200" b="1" dirty="0">
                <a:solidFill>
                  <a:schemeClr val="tx1"/>
                </a:solidFill>
              </a:rPr>
              <a:t>OVERWHELMING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BA35E3-5178-44EB-9547-BBF2A5D26F62}"/>
              </a:ext>
            </a:extLst>
          </p:cNvPr>
          <p:cNvSpPr/>
          <p:nvPr/>
        </p:nvSpPr>
        <p:spPr>
          <a:xfrm>
            <a:off x="1868131" y="4006184"/>
            <a:ext cx="4140000" cy="1946787"/>
          </a:xfrm>
          <a:prstGeom prst="roundRect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Maintaining glucose control is </a:t>
            </a:r>
            <a:r>
              <a:rPr lang="en-US" sz="3200" b="1" dirty="0">
                <a:solidFill>
                  <a:schemeClr val="tx1"/>
                </a:solidFill>
              </a:rPr>
              <a:t>COMPLEX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AAD770-CB43-4BCD-B2C7-8A243AC52A7D}"/>
              </a:ext>
            </a:extLst>
          </p:cNvPr>
          <p:cNvSpPr/>
          <p:nvPr/>
        </p:nvSpPr>
        <p:spPr>
          <a:xfrm>
            <a:off x="6189411" y="4006184"/>
            <a:ext cx="4140000" cy="1946787"/>
          </a:xfrm>
          <a:prstGeom prst="roundRect">
            <a:avLst/>
          </a:prstGeom>
          <a:solidFill>
            <a:srgbClr val="CC0099"/>
          </a:solidFill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Diabetes is plagued by </a:t>
            </a:r>
            <a:r>
              <a:rPr lang="en-US" sz="3200" b="1" dirty="0">
                <a:solidFill>
                  <a:schemeClr val="bg1"/>
                </a:solidFill>
              </a:rPr>
              <a:t>UNCERTAINTY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5EA25A-A538-4ED9-9DDE-E1C48C9B8821}"/>
              </a:ext>
            </a:extLst>
          </p:cNvPr>
          <p:cNvSpPr/>
          <p:nvPr/>
        </p:nvSpPr>
        <p:spPr>
          <a:xfrm>
            <a:off x="7236542" y="1828337"/>
            <a:ext cx="3092871" cy="19467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b="1" dirty="0">
                <a:solidFill>
                  <a:srgbClr val="CC0099"/>
                </a:solidFill>
              </a:rPr>
              <a:t>Diabetes can be </a:t>
            </a:r>
            <a:r>
              <a:rPr lang="en-US" sz="3200" b="1" dirty="0">
                <a:solidFill>
                  <a:srgbClr val="CC0099"/>
                </a:solidFill>
              </a:rPr>
              <a:t>UNFORGIVING</a:t>
            </a:r>
          </a:p>
        </p:txBody>
      </p:sp>
    </p:spTree>
    <p:extLst>
      <p:ext uri="{BB962C8B-B14F-4D97-AF65-F5344CB8AC3E}">
        <p14:creationId xmlns:p14="http://schemas.microsoft.com/office/powerpoint/2010/main" val="2932970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828F-2D54-43DB-B01D-FF7C4B74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Components of diabetes distress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871C0-908A-4F7E-9511-7BD68DDE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Polonsky WH et al. Diabetes Care. 2005;28:626-631.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53DDFA-0C59-433E-9849-C014C151119E}"/>
              </a:ext>
            </a:extLst>
          </p:cNvPr>
          <p:cNvSpPr/>
          <p:nvPr/>
        </p:nvSpPr>
        <p:spPr>
          <a:xfrm>
            <a:off x="1968500" y="1549401"/>
            <a:ext cx="8229600" cy="4525963"/>
          </a:xfrm>
          <a:prstGeom prst="rect">
            <a:avLst/>
          </a:prstGeom>
          <a:ln>
            <a:noFill/>
          </a:ln>
        </p:spPr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F6A5C3-8F5B-44DF-B5E4-AFD4A57AC81A}"/>
              </a:ext>
            </a:extLst>
          </p:cNvPr>
          <p:cNvSpPr/>
          <p:nvPr/>
        </p:nvSpPr>
        <p:spPr>
          <a:xfrm>
            <a:off x="6662333" y="4322255"/>
            <a:ext cx="5364000" cy="1872000"/>
          </a:xfrm>
          <a:custGeom>
            <a:avLst/>
            <a:gdLst>
              <a:gd name="connsiteX0" fmla="*/ 0 w 3362078"/>
              <a:gd name="connsiteY0" fmla="*/ 144831 h 1448308"/>
              <a:gd name="connsiteX1" fmla="*/ 144831 w 3362078"/>
              <a:gd name="connsiteY1" fmla="*/ 0 h 1448308"/>
              <a:gd name="connsiteX2" fmla="*/ 3217247 w 3362078"/>
              <a:gd name="connsiteY2" fmla="*/ 0 h 1448308"/>
              <a:gd name="connsiteX3" fmla="*/ 3362078 w 3362078"/>
              <a:gd name="connsiteY3" fmla="*/ 144831 h 1448308"/>
              <a:gd name="connsiteX4" fmla="*/ 3362078 w 3362078"/>
              <a:gd name="connsiteY4" fmla="*/ 1303477 h 1448308"/>
              <a:gd name="connsiteX5" fmla="*/ 3217247 w 3362078"/>
              <a:gd name="connsiteY5" fmla="*/ 1448308 h 1448308"/>
              <a:gd name="connsiteX6" fmla="*/ 144831 w 3362078"/>
              <a:gd name="connsiteY6" fmla="*/ 1448308 h 1448308"/>
              <a:gd name="connsiteX7" fmla="*/ 0 w 3362078"/>
              <a:gd name="connsiteY7" fmla="*/ 1303477 h 1448308"/>
              <a:gd name="connsiteX8" fmla="*/ 0 w 3362078"/>
              <a:gd name="connsiteY8" fmla="*/ 144831 h 144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2078" h="1448308">
                <a:moveTo>
                  <a:pt x="0" y="144831"/>
                </a:moveTo>
                <a:cubicBezTo>
                  <a:pt x="0" y="64843"/>
                  <a:pt x="64843" y="0"/>
                  <a:pt x="144831" y="0"/>
                </a:cubicBezTo>
                <a:lnTo>
                  <a:pt x="3217247" y="0"/>
                </a:lnTo>
                <a:cubicBezTo>
                  <a:pt x="3297235" y="0"/>
                  <a:pt x="3362078" y="64843"/>
                  <a:pt x="3362078" y="144831"/>
                </a:cubicBezTo>
                <a:lnTo>
                  <a:pt x="3362078" y="1303477"/>
                </a:lnTo>
                <a:cubicBezTo>
                  <a:pt x="3362078" y="1383465"/>
                  <a:pt x="3297235" y="1448308"/>
                  <a:pt x="3217247" y="1448308"/>
                </a:cubicBezTo>
                <a:lnTo>
                  <a:pt x="144831" y="1448308"/>
                </a:lnTo>
                <a:cubicBezTo>
                  <a:pt x="64843" y="1448308"/>
                  <a:pt x="0" y="1383465"/>
                  <a:pt x="0" y="1303477"/>
                </a:cubicBezTo>
                <a:lnTo>
                  <a:pt x="0" y="144831"/>
                </a:lnTo>
                <a:close/>
              </a:path>
            </a:pathLst>
          </a:custGeom>
          <a:solidFill>
            <a:srgbClr val="FFA7E8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6132" tIns="439601" rIns="77534" bIns="77533" numCol="1" spcCol="1271" anchor="t" anchorCtr="0">
            <a:noAutofit/>
          </a:bodyPr>
          <a:lstStyle/>
          <a:p>
            <a:pPr marL="355591" lvl="1" indent="-177796" defTabSz="53338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C0099"/>
              </a:buClr>
              <a:buChar char="•"/>
            </a:pPr>
            <a:r>
              <a:rPr lang="en-US" sz="2300" dirty="0"/>
              <a:t>Feeling I don’t get clear directions from my HCP</a:t>
            </a:r>
          </a:p>
          <a:p>
            <a:pPr marL="355591" lvl="1" indent="-177796" defTabSz="53338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C0099"/>
              </a:buClr>
              <a:buChar char="•"/>
            </a:pPr>
            <a:r>
              <a:rPr lang="en-US" sz="2300" dirty="0"/>
              <a:t>Feeling my HCP doesn’t take my concerns seriously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EE2A556-6E9F-486B-BE42-888F37B32BAA}"/>
              </a:ext>
            </a:extLst>
          </p:cNvPr>
          <p:cNvSpPr/>
          <p:nvPr/>
        </p:nvSpPr>
        <p:spPr>
          <a:xfrm>
            <a:off x="222823" y="4322255"/>
            <a:ext cx="5364000" cy="1872000"/>
          </a:xfrm>
          <a:custGeom>
            <a:avLst/>
            <a:gdLst>
              <a:gd name="connsiteX0" fmla="*/ 0 w 3361005"/>
              <a:gd name="connsiteY0" fmla="*/ 144831 h 1448308"/>
              <a:gd name="connsiteX1" fmla="*/ 144831 w 3361005"/>
              <a:gd name="connsiteY1" fmla="*/ 0 h 1448308"/>
              <a:gd name="connsiteX2" fmla="*/ 3216174 w 3361005"/>
              <a:gd name="connsiteY2" fmla="*/ 0 h 1448308"/>
              <a:gd name="connsiteX3" fmla="*/ 3361005 w 3361005"/>
              <a:gd name="connsiteY3" fmla="*/ 144831 h 1448308"/>
              <a:gd name="connsiteX4" fmla="*/ 3361005 w 3361005"/>
              <a:gd name="connsiteY4" fmla="*/ 1303477 h 1448308"/>
              <a:gd name="connsiteX5" fmla="*/ 3216174 w 3361005"/>
              <a:gd name="connsiteY5" fmla="*/ 1448308 h 1448308"/>
              <a:gd name="connsiteX6" fmla="*/ 144831 w 3361005"/>
              <a:gd name="connsiteY6" fmla="*/ 1448308 h 1448308"/>
              <a:gd name="connsiteX7" fmla="*/ 0 w 3361005"/>
              <a:gd name="connsiteY7" fmla="*/ 1303477 h 1448308"/>
              <a:gd name="connsiteX8" fmla="*/ 0 w 3361005"/>
              <a:gd name="connsiteY8" fmla="*/ 144831 h 144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1005" h="1448308">
                <a:moveTo>
                  <a:pt x="0" y="144831"/>
                </a:moveTo>
                <a:cubicBezTo>
                  <a:pt x="0" y="64843"/>
                  <a:pt x="64843" y="0"/>
                  <a:pt x="144831" y="0"/>
                </a:cubicBezTo>
                <a:lnTo>
                  <a:pt x="3216174" y="0"/>
                </a:lnTo>
                <a:cubicBezTo>
                  <a:pt x="3296162" y="0"/>
                  <a:pt x="3361005" y="64843"/>
                  <a:pt x="3361005" y="144831"/>
                </a:cubicBezTo>
                <a:lnTo>
                  <a:pt x="3361005" y="1303477"/>
                </a:lnTo>
                <a:cubicBezTo>
                  <a:pt x="3361005" y="1383465"/>
                  <a:pt x="3296162" y="1448308"/>
                  <a:pt x="3216174" y="1448308"/>
                </a:cubicBezTo>
                <a:lnTo>
                  <a:pt x="144831" y="1448308"/>
                </a:lnTo>
                <a:cubicBezTo>
                  <a:pt x="64843" y="1448308"/>
                  <a:pt x="0" y="1383465"/>
                  <a:pt x="0" y="1303477"/>
                </a:cubicBezTo>
                <a:lnTo>
                  <a:pt x="0" y="144831"/>
                </a:lnTo>
                <a:close/>
              </a:path>
            </a:pathLst>
          </a:custGeom>
          <a:solidFill>
            <a:srgbClr val="FFA7E8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533" tIns="439601" rIns="1085810" bIns="77533" numCol="1" spcCol="1271" anchor="t" anchorCtr="0">
            <a:noAutofit/>
          </a:bodyPr>
          <a:lstStyle/>
          <a:p>
            <a:pPr marL="177796" lvl="1" indent="-177796" defTabSz="53338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C0099"/>
              </a:buClr>
              <a:buChar char="•"/>
            </a:pPr>
            <a:r>
              <a:rPr lang="en-US" sz="2300" dirty="0"/>
              <a:t>Feeling my friends and family are not supportive of self-care</a:t>
            </a:r>
          </a:p>
          <a:p>
            <a:pPr marL="177796" lvl="1" indent="-177796" defTabSz="53338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C0099"/>
              </a:buClr>
              <a:buChar char="•"/>
            </a:pPr>
            <a:r>
              <a:rPr lang="en-US" sz="2300" dirty="0"/>
              <a:t>Feeling my friends or family do not appreciate how hard it can be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4EFE08F-3CE3-40E6-AC39-06F540225B9B}"/>
              </a:ext>
            </a:extLst>
          </p:cNvPr>
          <p:cNvSpPr/>
          <p:nvPr/>
        </p:nvSpPr>
        <p:spPr>
          <a:xfrm>
            <a:off x="6629880" y="1435100"/>
            <a:ext cx="5364000" cy="1872000"/>
          </a:xfrm>
          <a:custGeom>
            <a:avLst/>
            <a:gdLst>
              <a:gd name="connsiteX0" fmla="*/ 0 w 3404134"/>
              <a:gd name="connsiteY0" fmla="*/ 144831 h 1448308"/>
              <a:gd name="connsiteX1" fmla="*/ 144831 w 3404134"/>
              <a:gd name="connsiteY1" fmla="*/ 0 h 1448308"/>
              <a:gd name="connsiteX2" fmla="*/ 3259303 w 3404134"/>
              <a:gd name="connsiteY2" fmla="*/ 0 h 1448308"/>
              <a:gd name="connsiteX3" fmla="*/ 3404134 w 3404134"/>
              <a:gd name="connsiteY3" fmla="*/ 144831 h 1448308"/>
              <a:gd name="connsiteX4" fmla="*/ 3404134 w 3404134"/>
              <a:gd name="connsiteY4" fmla="*/ 1303477 h 1448308"/>
              <a:gd name="connsiteX5" fmla="*/ 3259303 w 3404134"/>
              <a:gd name="connsiteY5" fmla="*/ 1448308 h 1448308"/>
              <a:gd name="connsiteX6" fmla="*/ 144831 w 3404134"/>
              <a:gd name="connsiteY6" fmla="*/ 1448308 h 1448308"/>
              <a:gd name="connsiteX7" fmla="*/ 0 w 3404134"/>
              <a:gd name="connsiteY7" fmla="*/ 1303477 h 1448308"/>
              <a:gd name="connsiteX8" fmla="*/ 0 w 3404134"/>
              <a:gd name="connsiteY8" fmla="*/ 144831 h 144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4134" h="1448308">
                <a:moveTo>
                  <a:pt x="0" y="144831"/>
                </a:moveTo>
                <a:cubicBezTo>
                  <a:pt x="0" y="64843"/>
                  <a:pt x="64843" y="0"/>
                  <a:pt x="144831" y="0"/>
                </a:cubicBezTo>
                <a:lnTo>
                  <a:pt x="3259303" y="0"/>
                </a:lnTo>
                <a:cubicBezTo>
                  <a:pt x="3339291" y="0"/>
                  <a:pt x="3404134" y="64843"/>
                  <a:pt x="3404134" y="144831"/>
                </a:cubicBezTo>
                <a:lnTo>
                  <a:pt x="3404134" y="1303477"/>
                </a:lnTo>
                <a:cubicBezTo>
                  <a:pt x="3404134" y="1383465"/>
                  <a:pt x="3339291" y="1448308"/>
                  <a:pt x="3259303" y="1448308"/>
                </a:cubicBezTo>
                <a:lnTo>
                  <a:pt x="144831" y="1448308"/>
                </a:lnTo>
                <a:cubicBezTo>
                  <a:pt x="64843" y="1448308"/>
                  <a:pt x="0" y="1383465"/>
                  <a:pt x="0" y="1303477"/>
                </a:cubicBezTo>
                <a:lnTo>
                  <a:pt x="0" y="144831"/>
                </a:lnTo>
                <a:close/>
              </a:path>
            </a:pathLst>
          </a:custGeom>
          <a:solidFill>
            <a:srgbClr val="FFA7E8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8747" tIns="77533" rIns="77534" bIns="439601" numCol="1" spcCol="1271" anchor="t" anchorCtr="0">
            <a:noAutofit/>
          </a:bodyPr>
          <a:lstStyle/>
          <a:p>
            <a:pPr marL="355591" lvl="1" indent="-177796" defTabSz="53338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C0099"/>
              </a:buClr>
              <a:buChar char="•"/>
            </a:pPr>
            <a:r>
              <a:rPr lang="en-US" sz="2300" dirty="0"/>
              <a:t>Feeling I am failing with my diabetes regimen</a:t>
            </a:r>
          </a:p>
          <a:p>
            <a:pPr marL="355591" lvl="1" indent="-177796" defTabSz="53338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C0099"/>
              </a:buClr>
              <a:buChar char="•"/>
            </a:pPr>
            <a:r>
              <a:rPr lang="en-US" sz="2300" dirty="0"/>
              <a:t>Feeling unmotivated to keep up with regimen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0F8ABC-4A9B-46C3-8A97-2C67C5B26D16}"/>
              </a:ext>
            </a:extLst>
          </p:cNvPr>
          <p:cNvSpPr/>
          <p:nvPr/>
        </p:nvSpPr>
        <p:spPr>
          <a:xfrm>
            <a:off x="203200" y="1435100"/>
            <a:ext cx="5364000" cy="1872000"/>
          </a:xfrm>
          <a:custGeom>
            <a:avLst/>
            <a:gdLst>
              <a:gd name="connsiteX0" fmla="*/ 0 w 3354297"/>
              <a:gd name="connsiteY0" fmla="*/ 144831 h 1448308"/>
              <a:gd name="connsiteX1" fmla="*/ 144831 w 3354297"/>
              <a:gd name="connsiteY1" fmla="*/ 0 h 1448308"/>
              <a:gd name="connsiteX2" fmla="*/ 3209466 w 3354297"/>
              <a:gd name="connsiteY2" fmla="*/ 0 h 1448308"/>
              <a:gd name="connsiteX3" fmla="*/ 3354297 w 3354297"/>
              <a:gd name="connsiteY3" fmla="*/ 144831 h 1448308"/>
              <a:gd name="connsiteX4" fmla="*/ 3354297 w 3354297"/>
              <a:gd name="connsiteY4" fmla="*/ 1303477 h 1448308"/>
              <a:gd name="connsiteX5" fmla="*/ 3209466 w 3354297"/>
              <a:gd name="connsiteY5" fmla="*/ 1448308 h 1448308"/>
              <a:gd name="connsiteX6" fmla="*/ 144831 w 3354297"/>
              <a:gd name="connsiteY6" fmla="*/ 1448308 h 1448308"/>
              <a:gd name="connsiteX7" fmla="*/ 0 w 3354297"/>
              <a:gd name="connsiteY7" fmla="*/ 1303477 h 1448308"/>
              <a:gd name="connsiteX8" fmla="*/ 0 w 3354297"/>
              <a:gd name="connsiteY8" fmla="*/ 144831 h 144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4297" h="1448308">
                <a:moveTo>
                  <a:pt x="0" y="144831"/>
                </a:moveTo>
                <a:cubicBezTo>
                  <a:pt x="0" y="64843"/>
                  <a:pt x="64843" y="0"/>
                  <a:pt x="144831" y="0"/>
                </a:cubicBezTo>
                <a:lnTo>
                  <a:pt x="3209466" y="0"/>
                </a:lnTo>
                <a:cubicBezTo>
                  <a:pt x="3289454" y="0"/>
                  <a:pt x="3354297" y="64843"/>
                  <a:pt x="3354297" y="144831"/>
                </a:cubicBezTo>
                <a:lnTo>
                  <a:pt x="3354297" y="1303477"/>
                </a:lnTo>
                <a:cubicBezTo>
                  <a:pt x="3354297" y="1383465"/>
                  <a:pt x="3289454" y="1448308"/>
                  <a:pt x="3209466" y="1448308"/>
                </a:cubicBezTo>
                <a:lnTo>
                  <a:pt x="144831" y="1448308"/>
                </a:lnTo>
                <a:cubicBezTo>
                  <a:pt x="64843" y="1448308"/>
                  <a:pt x="0" y="1383465"/>
                  <a:pt x="0" y="1303477"/>
                </a:cubicBezTo>
                <a:lnTo>
                  <a:pt x="0" y="144831"/>
                </a:lnTo>
                <a:close/>
              </a:path>
            </a:pathLst>
          </a:custGeom>
          <a:solidFill>
            <a:srgbClr val="FFA7E8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533" tIns="77533" rIns="1083797" bIns="439601" numCol="1" spcCol="1271" anchor="t" anchorCtr="0">
            <a:noAutofit/>
          </a:bodyPr>
          <a:lstStyle/>
          <a:p>
            <a:pPr marL="177796" lvl="1" indent="-177796" defTabSz="53338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C0099"/>
              </a:buClr>
              <a:buChar char="•"/>
            </a:pPr>
            <a:r>
              <a:rPr lang="en-US" sz="2300" dirty="0"/>
              <a:t>Feeling angry, scared, depressed, overwhelmed when thinking about diabetes</a:t>
            </a:r>
          </a:p>
          <a:p>
            <a:pPr marL="177796" lvl="1" indent="-177796" defTabSz="53338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C0099"/>
              </a:buClr>
              <a:buChar char="•"/>
            </a:pPr>
            <a:r>
              <a:rPr lang="en-US" sz="2300" dirty="0"/>
              <a:t>Feeling I will end up with serious complications no matter what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EDF906-1D39-497B-953C-34EAD8A1E113}"/>
              </a:ext>
            </a:extLst>
          </p:cNvPr>
          <p:cNvGrpSpPr/>
          <p:nvPr/>
        </p:nvGrpSpPr>
        <p:grpSpPr>
          <a:xfrm>
            <a:off x="3938598" y="1807380"/>
            <a:ext cx="4313961" cy="4010003"/>
            <a:chOff x="3938597" y="1807379"/>
            <a:chExt cx="4313961" cy="401000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AEDC94-EB69-4128-A403-5D288D6CC3DF}"/>
                </a:ext>
              </a:extLst>
            </p:cNvPr>
            <p:cNvGrpSpPr/>
            <p:nvPr/>
          </p:nvGrpSpPr>
          <p:grpSpPr>
            <a:xfrm>
              <a:off x="3938597" y="1807379"/>
              <a:ext cx="4313961" cy="4010003"/>
              <a:chOff x="3938597" y="1807379"/>
              <a:chExt cx="4313961" cy="4010003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AECE309-6FF4-4EF6-8909-9EA7D0D2B035}"/>
                  </a:ext>
                </a:extLst>
              </p:cNvPr>
              <p:cNvSpPr/>
              <p:nvPr/>
            </p:nvSpPr>
            <p:spPr>
              <a:xfrm>
                <a:off x="3938597" y="1807379"/>
                <a:ext cx="2124000" cy="1959741"/>
              </a:xfrm>
              <a:custGeom>
                <a:avLst/>
                <a:gdLst>
                  <a:gd name="connsiteX0" fmla="*/ 0 w 1959741"/>
                  <a:gd name="connsiteY0" fmla="*/ 1959741 h 1959741"/>
                  <a:gd name="connsiteX1" fmla="*/ 1959741 w 1959741"/>
                  <a:gd name="connsiteY1" fmla="*/ 0 h 1959741"/>
                  <a:gd name="connsiteX2" fmla="*/ 1959741 w 1959741"/>
                  <a:gd name="connsiteY2" fmla="*/ 1959741 h 1959741"/>
                  <a:gd name="connsiteX3" fmla="*/ 0 w 1959741"/>
                  <a:gd name="connsiteY3" fmla="*/ 1959741 h 195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9741" h="1959741">
                    <a:moveTo>
                      <a:pt x="0" y="1959741"/>
                    </a:moveTo>
                    <a:cubicBezTo>
                      <a:pt x="0" y="877406"/>
                      <a:pt x="877406" y="0"/>
                      <a:pt x="1959741" y="0"/>
                    </a:cubicBezTo>
                    <a:lnTo>
                      <a:pt x="1959741" y="1959741"/>
                    </a:lnTo>
                    <a:lnTo>
                      <a:pt x="0" y="1959741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solidFill>
                  <a:srgbClr val="3366C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4899" tIns="694899" rIns="120904" bIns="120904" numCol="1" spcCol="1270" anchor="ctr" anchorCtr="0">
                <a:noAutofit/>
              </a:bodyPr>
              <a:lstStyle/>
              <a:p>
                <a:pPr algn="ctr" defTabSz="75563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Emotional Burden</a:t>
                </a: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E06E096-5A46-4062-A588-15448ADB1FE7}"/>
                  </a:ext>
                </a:extLst>
              </p:cNvPr>
              <p:cNvSpPr/>
              <p:nvPr/>
            </p:nvSpPr>
            <p:spPr>
              <a:xfrm>
                <a:off x="6128558" y="1807379"/>
                <a:ext cx="2124000" cy="1959741"/>
              </a:xfrm>
              <a:custGeom>
                <a:avLst/>
                <a:gdLst>
                  <a:gd name="connsiteX0" fmla="*/ 0 w 1959741"/>
                  <a:gd name="connsiteY0" fmla="*/ 1959741 h 1959741"/>
                  <a:gd name="connsiteX1" fmla="*/ 1959741 w 1959741"/>
                  <a:gd name="connsiteY1" fmla="*/ 0 h 1959741"/>
                  <a:gd name="connsiteX2" fmla="*/ 1959741 w 1959741"/>
                  <a:gd name="connsiteY2" fmla="*/ 1959741 h 1959741"/>
                  <a:gd name="connsiteX3" fmla="*/ 0 w 1959741"/>
                  <a:gd name="connsiteY3" fmla="*/ 1959741 h 195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9741" h="1959741">
                    <a:moveTo>
                      <a:pt x="0" y="0"/>
                    </a:moveTo>
                    <a:cubicBezTo>
                      <a:pt x="1082335" y="0"/>
                      <a:pt x="1959741" y="877406"/>
                      <a:pt x="1959741" y="1959741"/>
                    </a:cubicBezTo>
                    <a:lnTo>
                      <a:pt x="0" y="19597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solidFill>
                  <a:srgbClr val="3366C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904" tIns="694899" rIns="694899" bIns="120904" numCol="1" spcCol="1270" anchor="ctr" anchorCtr="0">
                <a:noAutofit/>
              </a:bodyPr>
              <a:lstStyle/>
              <a:p>
                <a:pPr algn="ctr" defTabSz="75563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Regimen Distress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6EC5DEE-85E2-48FD-88AD-8AC7325F6961}"/>
                  </a:ext>
                </a:extLst>
              </p:cNvPr>
              <p:cNvSpPr/>
              <p:nvPr/>
            </p:nvSpPr>
            <p:spPr>
              <a:xfrm>
                <a:off x="6128558" y="3857640"/>
                <a:ext cx="2124000" cy="1959742"/>
              </a:xfrm>
              <a:custGeom>
                <a:avLst/>
                <a:gdLst>
                  <a:gd name="connsiteX0" fmla="*/ 0 w 1959741"/>
                  <a:gd name="connsiteY0" fmla="*/ 1959741 h 1959741"/>
                  <a:gd name="connsiteX1" fmla="*/ 1959741 w 1959741"/>
                  <a:gd name="connsiteY1" fmla="*/ 0 h 1959741"/>
                  <a:gd name="connsiteX2" fmla="*/ 1959741 w 1959741"/>
                  <a:gd name="connsiteY2" fmla="*/ 1959741 h 1959741"/>
                  <a:gd name="connsiteX3" fmla="*/ 0 w 1959741"/>
                  <a:gd name="connsiteY3" fmla="*/ 1959741 h 195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9741" h="1959741">
                    <a:moveTo>
                      <a:pt x="1959741" y="0"/>
                    </a:moveTo>
                    <a:cubicBezTo>
                      <a:pt x="1959741" y="1082335"/>
                      <a:pt x="1082335" y="1959741"/>
                      <a:pt x="0" y="1959741"/>
                    </a:cubicBezTo>
                    <a:lnTo>
                      <a:pt x="0" y="0"/>
                    </a:lnTo>
                    <a:lnTo>
                      <a:pt x="1959741" y="0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solidFill>
                  <a:srgbClr val="3366C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904" tIns="120905" rIns="694899" bIns="694899" numCol="1" spcCol="1270" anchor="ctr" anchorCtr="0">
                <a:noAutofit/>
              </a:bodyPr>
              <a:lstStyle/>
              <a:p>
                <a:pPr algn="ctr" defTabSz="75563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Person-Provider Distress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4EABE09-FB29-4F43-BC6E-A6613BDBD2E2}"/>
                  </a:ext>
                </a:extLst>
              </p:cNvPr>
              <p:cNvSpPr/>
              <p:nvPr/>
            </p:nvSpPr>
            <p:spPr>
              <a:xfrm>
                <a:off x="3938597" y="3857641"/>
                <a:ext cx="2124000" cy="1959741"/>
              </a:xfrm>
              <a:custGeom>
                <a:avLst/>
                <a:gdLst>
                  <a:gd name="connsiteX0" fmla="*/ 0 w 1959741"/>
                  <a:gd name="connsiteY0" fmla="*/ 1959741 h 1959741"/>
                  <a:gd name="connsiteX1" fmla="*/ 1959741 w 1959741"/>
                  <a:gd name="connsiteY1" fmla="*/ 0 h 1959741"/>
                  <a:gd name="connsiteX2" fmla="*/ 1959741 w 1959741"/>
                  <a:gd name="connsiteY2" fmla="*/ 1959741 h 1959741"/>
                  <a:gd name="connsiteX3" fmla="*/ 0 w 1959741"/>
                  <a:gd name="connsiteY3" fmla="*/ 1959741 h 195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9741" h="1959741">
                    <a:moveTo>
                      <a:pt x="1959741" y="1959741"/>
                    </a:moveTo>
                    <a:cubicBezTo>
                      <a:pt x="877406" y="1959741"/>
                      <a:pt x="0" y="1082335"/>
                      <a:pt x="0" y="0"/>
                    </a:cubicBezTo>
                    <a:lnTo>
                      <a:pt x="1959741" y="0"/>
                    </a:lnTo>
                    <a:lnTo>
                      <a:pt x="1959741" y="1959741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solidFill>
                  <a:srgbClr val="3366C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4899" tIns="120904" rIns="120904" bIns="694899" numCol="1" spcCol="1270" anchor="ctr" anchorCtr="0">
                <a:noAutofit/>
              </a:bodyPr>
              <a:lstStyle/>
              <a:p>
                <a:pPr algn="ctr" defTabSz="75563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Social Relationship Distress</a:t>
                </a:r>
              </a:p>
            </p:txBody>
          </p:sp>
        </p:grpSp>
        <p:sp>
          <p:nvSpPr>
            <p:cNvPr id="15" name="Arrow: Circular 14">
              <a:extLst>
                <a:ext uri="{FF2B5EF4-FFF2-40B4-BE49-F238E27FC236}">
                  <a16:creationId xmlns:a16="http://schemas.microsoft.com/office/drawing/2014/main" id="{A9E92E32-8161-441A-A79D-DCE39E031141}"/>
                </a:ext>
              </a:extLst>
            </p:cNvPr>
            <p:cNvSpPr/>
            <p:nvPr/>
          </p:nvSpPr>
          <p:spPr>
            <a:xfrm>
              <a:off x="5757262" y="3441993"/>
              <a:ext cx="676631" cy="588375"/>
            </a:xfrm>
            <a:prstGeom prst="circularArrow">
              <a:avLst/>
            </a:prstGeom>
            <a:ln>
              <a:solidFill>
                <a:srgbClr val="3366C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212B6D0B-F7B4-4D0C-B33D-5FFDC1B43C16}"/>
              </a:ext>
            </a:extLst>
          </p:cNvPr>
          <p:cNvSpPr/>
          <p:nvPr/>
        </p:nvSpPr>
        <p:spPr>
          <a:xfrm rot="10800000">
            <a:off x="5744986" y="3605943"/>
            <a:ext cx="676631" cy="588375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36726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43D1-3DF4-4BFF-96D0-26BF27524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DAWN2: Prevalence of diabetes distress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A59F4-005D-4454-8FEF-086BCC59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DAWN, </a:t>
            </a:r>
            <a:r>
              <a:rPr lang="en-US" dirty="0"/>
              <a:t>Diabetes Attitudes, Wishes and Needs; </a:t>
            </a:r>
            <a:r>
              <a:rPr lang="en-CA" dirty="0"/>
              <a:t>Meds, medications; T1DM, type 1 diabetes mellitus; T2DM, type 2 diabetes mellitus.</a:t>
            </a:r>
          </a:p>
          <a:p>
            <a:r>
              <a:rPr lang="en-CA" dirty="0" err="1"/>
              <a:t>Nicolucci</a:t>
            </a:r>
            <a:r>
              <a:rPr lang="en-CA" dirty="0"/>
              <a:t> A et al. </a:t>
            </a:r>
            <a:r>
              <a:rPr lang="en-CA" dirty="0" err="1"/>
              <a:t>Diabet</a:t>
            </a:r>
            <a:r>
              <a:rPr lang="en-CA" dirty="0"/>
              <a:t> Med. 2013;30:767-777.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5E3C3768-8FC3-41F2-B569-77F22280A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940788"/>
              </p:ext>
            </p:extLst>
          </p:nvPr>
        </p:nvGraphicFramePr>
        <p:xfrm>
          <a:off x="5984980" y="1625331"/>
          <a:ext cx="6120000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AA6E500D-F005-444D-881B-046F47375F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22966"/>
              </p:ext>
            </p:extLst>
          </p:nvPr>
        </p:nvGraphicFramePr>
        <p:xfrm>
          <a:off x="61620" y="1625331"/>
          <a:ext cx="6120000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191CE-29B6-496C-9FF8-17E8D907B1F8}"/>
              </a:ext>
            </a:extLst>
          </p:cNvPr>
          <p:cNvSpPr/>
          <p:nvPr/>
        </p:nvSpPr>
        <p:spPr>
          <a:xfrm>
            <a:off x="10304205" y="365126"/>
            <a:ext cx="1764000" cy="15391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N=8596 adults with diabetes from 17 countries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54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FD96F8-BC70-40FF-B6D5-CBBD49C9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72F48-4E99-46C0-8E31-400A91F542A4}"/>
              </a:ext>
            </a:extLst>
          </p:cNvPr>
          <p:cNvSpPr txBox="1"/>
          <p:nvPr/>
        </p:nvSpPr>
        <p:spPr>
          <a:xfrm>
            <a:off x="1155702" y="2387601"/>
            <a:ext cx="10039415" cy="1200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CA" sz="6000" b="1" dirty="0">
                <a:solidFill>
                  <a:srgbClr val="3366CC"/>
                </a:solidFill>
              </a:rPr>
              <a:t>Diabetes distress</a:t>
            </a:r>
            <a:r>
              <a:rPr lang="en-CA" sz="7200" b="1" dirty="0">
                <a:solidFill>
                  <a:srgbClr val="3366CC"/>
                </a:solidFill>
              </a:rPr>
              <a:t> </a:t>
            </a:r>
            <a:r>
              <a:rPr lang="en-CA" sz="7200" b="1" dirty="0"/>
              <a:t>≠ </a:t>
            </a:r>
            <a:r>
              <a:rPr lang="en-CA" sz="6000" b="1" dirty="0">
                <a:solidFill>
                  <a:srgbClr val="CC0099"/>
                </a:solidFill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1652753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-3503084" y="-1724885"/>
            <a:ext cx="246215" cy="118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4" tIns="60957" rIns="121914" bIns="60957" anchor="ctr">
            <a:spAutoFit/>
          </a:bodyPr>
          <a:lstStyle/>
          <a:p>
            <a:pPr defTabSz="11217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2300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rPr>
            </a:br>
            <a:endParaRPr lang="en-US" sz="2300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defTabSz="11217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00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187506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10563"/>
              </p:ext>
            </p:extLst>
          </p:nvPr>
        </p:nvGraphicFramePr>
        <p:xfrm>
          <a:off x="317500" y="850900"/>
          <a:ext cx="11383435" cy="5412317"/>
        </p:xfrm>
        <a:graphic>
          <a:graphicData uri="http://schemas.openxmlformats.org/drawingml/2006/table">
            <a:tbl>
              <a:tblPr/>
              <a:tblGrid>
                <a:gridCol w="1566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869">
                <a:tc>
                  <a:txBody>
                    <a:bodyPr/>
                    <a:lstStyle/>
                    <a:p>
                      <a:pPr marL="0" marR="0" lvl="0" indent="0" algn="l" defTabSz="841375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21920" marR="12192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Diabetes Distress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21920" marR="12192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Major Depressive Disorder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21920" marR="12192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45">
                <a:tc>
                  <a:txBody>
                    <a:bodyPr/>
                    <a:lstStyle/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Assessment Instrument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21920" marR="12192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Diabetes Distress Scale (17 items)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21920" marR="12192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Patient Health Questionnaire for Depression: PHQ-9 (9 items)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21920" marR="12192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48">
                <a:tc>
                  <a:txBody>
                    <a:bodyPr/>
                    <a:lstStyle/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Format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21920" marR="12192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Self-report using ratings from 1 to 6 based on feelings and experiences over the past week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21920" marR="12192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Self-report using ratings from 0 to 3 based on feelings and experiences over the past 2 weeks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21920" marR="12192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5755">
                <a:tc>
                  <a:txBody>
                    <a:bodyPr/>
                    <a:lstStyle/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Features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21920" marR="12192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1375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Emotional Burden Subscale (5 items)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Physician-Related Distress Subscale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841375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(4 items)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Regimen-Related Distress Subscale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841375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(5 items)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Diabetes-Related Interpersonal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Distress Subscale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 items)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21920" marR="12192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1375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Vegetative symptoms, such as sleep, appetite and energy level changes</a:t>
                      </a:r>
                      <a:b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Emotional symptoms, such as low mood and reduced enjoyment of usual activities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841375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Behavioural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symptoms, such as agitation or slowing of movements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841375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841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Cognitive symptoms, such as poor memory or reduced concentration or feelings of guilt; thoughts of self-harm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21920" marR="121920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7500" name="Rectangle 108"/>
          <p:cNvSpPr>
            <a:spLocks noChangeArrowheads="1"/>
          </p:cNvSpPr>
          <p:nvPr/>
        </p:nvSpPr>
        <p:spPr bwMode="auto">
          <a:xfrm>
            <a:off x="-3503084" y="7704038"/>
            <a:ext cx="246215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4" tIns="60957" rIns="121914" bIns="60957" anchor="ctr">
            <a:spAutoFit/>
          </a:bodyPr>
          <a:lstStyle/>
          <a:p>
            <a:pPr defTabSz="11217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2300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rPr>
            </a:br>
            <a:endParaRPr lang="en-US" sz="2300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6409" name="Rectangle 115"/>
          <p:cNvSpPr>
            <a:spLocks noGrp="1"/>
          </p:cNvSpPr>
          <p:nvPr>
            <p:ph type="title" idx="4294967295"/>
          </p:nvPr>
        </p:nvSpPr>
        <p:spPr>
          <a:xfrm>
            <a:off x="838200" y="-218020"/>
            <a:ext cx="10515600" cy="1325035"/>
          </a:xfrm>
        </p:spPr>
        <p:txBody>
          <a:bodyPr/>
          <a:lstStyle/>
          <a:p>
            <a:r>
              <a:rPr lang="en-CA" sz="2400" dirty="0"/>
              <a:t>Comparison of main features and assessment methods: diabetes distress vs. major depressive disorder</a:t>
            </a:r>
            <a:endParaRPr lang="en-CA" sz="24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087E-AD8D-49A7-8B00-80CDE41A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AD243-2CBC-4668-B0E0-30E2B473F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637207" cy="4351339"/>
          </a:xfrm>
        </p:spPr>
        <p:txBody>
          <a:bodyPr/>
          <a:lstStyle/>
          <a:p>
            <a:r>
              <a:rPr lang="en-US" dirty="0"/>
              <a:t>Exploring the link between psychiatric conditions and type 2 diabetes</a:t>
            </a:r>
          </a:p>
          <a:p>
            <a:r>
              <a:rPr lang="en-US" dirty="0"/>
              <a:t>Diabetes distress, psychological insulin resistance, and other psychosocial aspects of type 2 diabetes</a:t>
            </a:r>
          </a:p>
          <a:p>
            <a:r>
              <a:rPr lang="en-US" dirty="0"/>
              <a:t>Metabolic consequences of psychiatric medication and issues in diabetes management</a:t>
            </a:r>
          </a:p>
          <a:p>
            <a:r>
              <a:rPr lang="en-US" dirty="0"/>
              <a:t>Obesity and eating disorders in diabetes</a:t>
            </a:r>
          </a:p>
          <a:p>
            <a:r>
              <a:rPr lang="en-US" dirty="0"/>
              <a:t>Communication strategies for managing diabetes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ED026-D7B8-492D-AAD0-3C8460C9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5EC24F-79B8-454E-B0DA-86FA8C0E1FA2}"/>
              </a:ext>
            </a:extLst>
          </p:cNvPr>
          <p:cNvSpPr txBox="1">
            <a:spLocks/>
          </p:cNvSpPr>
          <p:nvPr/>
        </p:nvSpPr>
        <p:spPr>
          <a:xfrm>
            <a:off x="8218581" y="1748245"/>
            <a:ext cx="375743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66C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66C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66C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66CC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66CC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dirty="0">
              <a:solidFill>
                <a:srgbClr val="CC0099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rgbClr val="CC0099"/>
                </a:solidFill>
              </a:rPr>
              <a:t>…...… 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David J Robinson</a:t>
            </a:r>
          </a:p>
          <a:p>
            <a:pPr marL="0" indent="0">
              <a:spcBef>
                <a:spcPts val="0"/>
              </a:spcBef>
              <a:buNone/>
            </a:pPr>
            <a:endParaRPr lang="en-CA" dirty="0">
              <a:solidFill>
                <a:srgbClr val="CC0099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rgbClr val="CC0099"/>
                </a:solidFill>
              </a:rPr>
              <a:t>…...…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 Michael J Coons</a:t>
            </a:r>
          </a:p>
          <a:p>
            <a:pPr marL="0" indent="0">
              <a:spcBef>
                <a:spcPts val="0"/>
              </a:spcBef>
              <a:buNone/>
            </a:pPr>
            <a:endParaRPr lang="en-CA" dirty="0">
              <a:solidFill>
                <a:srgbClr val="CC0099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rgbClr val="CC0099"/>
                </a:solidFill>
              </a:rPr>
              <a:t>…...…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 Jean-François Yale</a:t>
            </a:r>
          </a:p>
          <a:p>
            <a:pPr marL="0" indent="0">
              <a:buNone/>
            </a:pPr>
            <a:r>
              <a:rPr lang="en-CA" dirty="0">
                <a:solidFill>
                  <a:srgbClr val="CC0099"/>
                </a:solidFill>
              </a:rPr>
              <a:t>…...… </a:t>
            </a:r>
            <a:r>
              <a:rPr lang="en-CA" dirty="0"/>
              <a:t>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Valerie Taylor</a:t>
            </a:r>
          </a:p>
          <a:p>
            <a:pPr marL="0" indent="0">
              <a:buNone/>
            </a:pPr>
            <a:r>
              <a:rPr lang="en-CA" dirty="0">
                <a:solidFill>
                  <a:srgbClr val="CC0099"/>
                </a:solidFill>
              </a:rPr>
              <a:t>…...… 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Gail M MacNeill </a:t>
            </a:r>
          </a:p>
        </p:txBody>
      </p:sp>
    </p:spTree>
    <p:extLst>
      <p:ext uri="{BB962C8B-B14F-4D97-AF65-F5344CB8AC3E}">
        <p14:creationId xmlns:p14="http://schemas.microsoft.com/office/powerpoint/2010/main" val="2903359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43D1-3DF4-4BFF-96D0-26BF27524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DAWN2: Prevalence of “likely depression”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A59F4-005D-4454-8FEF-086BCC59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DAWN, </a:t>
            </a:r>
            <a:r>
              <a:rPr lang="en-US" dirty="0"/>
              <a:t>Diabetes Attitudes, Wishes and Needs; </a:t>
            </a:r>
            <a:r>
              <a:rPr lang="en-CA" dirty="0"/>
              <a:t>Meds, medications; T1DM, type 1 diabetes mellitus; T2DM, type 2 diabetes mellitus.</a:t>
            </a:r>
          </a:p>
          <a:p>
            <a:r>
              <a:rPr lang="en-CA" dirty="0" err="1"/>
              <a:t>Nicolucci</a:t>
            </a:r>
            <a:r>
              <a:rPr lang="en-CA" dirty="0"/>
              <a:t> A et al. </a:t>
            </a:r>
            <a:r>
              <a:rPr lang="en-CA" dirty="0" err="1"/>
              <a:t>Diabet</a:t>
            </a:r>
            <a:r>
              <a:rPr lang="en-CA" dirty="0"/>
              <a:t> Med. 2013;30:767-777.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5E3C3768-8FC3-41F2-B569-77F22280A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802380"/>
              </p:ext>
            </p:extLst>
          </p:nvPr>
        </p:nvGraphicFramePr>
        <p:xfrm>
          <a:off x="6083300" y="1625325"/>
          <a:ext cx="6120000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AA6E500D-F005-444D-881B-046F47375F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22237"/>
              </p:ext>
            </p:extLst>
          </p:nvPr>
        </p:nvGraphicFramePr>
        <p:xfrm>
          <a:off x="-36700" y="1625325"/>
          <a:ext cx="6120000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5F0E6A-4159-4B0D-9E45-EA539DF11858}"/>
              </a:ext>
            </a:extLst>
          </p:cNvPr>
          <p:cNvSpPr/>
          <p:nvPr/>
        </p:nvSpPr>
        <p:spPr>
          <a:xfrm>
            <a:off x="10304205" y="365126"/>
            <a:ext cx="1764000" cy="15391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N=8596 adults with diabetes from 17 countries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32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1833-E463-42CA-A811-733B8D7C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psychological insulin resistance?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60AA7-0A1F-43B2-A554-4EB60891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err="1"/>
              <a:t>Bahrmann</a:t>
            </a:r>
            <a:r>
              <a:rPr lang="en-CA" dirty="0"/>
              <a:t> A et al. Patient </a:t>
            </a:r>
            <a:r>
              <a:rPr lang="en-CA" dirty="0" err="1"/>
              <a:t>Educ</a:t>
            </a:r>
            <a:r>
              <a:rPr lang="en-CA" dirty="0"/>
              <a:t> </a:t>
            </a:r>
            <a:r>
              <a:rPr lang="en-CA" dirty="0" err="1"/>
              <a:t>Couns</a:t>
            </a:r>
            <a:r>
              <a:rPr lang="en-CA" dirty="0"/>
              <a:t>. 2014;94:417-422; Holmes-Truscott E et al. Prim Care Diabetes. 2016;10:75-82; </a:t>
            </a:r>
            <a:r>
              <a:rPr lang="en-CA" dirty="0" err="1"/>
              <a:t>Peyrot</a:t>
            </a:r>
            <a:r>
              <a:rPr lang="en-CA" dirty="0"/>
              <a:t> M et al. Diabetes Care. 2005;28:2673-2679.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9C57FC-5283-4469-8653-A0505BD0AF71}"/>
              </a:ext>
            </a:extLst>
          </p:cNvPr>
          <p:cNvSpPr/>
          <p:nvPr/>
        </p:nvSpPr>
        <p:spPr>
          <a:xfrm>
            <a:off x="1868132" y="1828337"/>
            <a:ext cx="5142267" cy="1946787"/>
          </a:xfrm>
          <a:prstGeom prst="roundRect">
            <a:avLst/>
          </a:prstGeom>
          <a:solidFill>
            <a:srgbClr val="FFA7E8"/>
          </a:solidFill>
          <a:ln w="38100">
            <a:solidFill>
              <a:srgbClr val="FFA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Resistance to the idea of starting insulin therapy for the management of diabetes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AAD770-CB43-4BCD-B2C7-8A243AC52A7D}"/>
              </a:ext>
            </a:extLst>
          </p:cNvPr>
          <p:cNvSpPr/>
          <p:nvPr/>
        </p:nvSpPr>
        <p:spPr>
          <a:xfrm>
            <a:off x="6667501" y="4006184"/>
            <a:ext cx="3661911" cy="1946787"/>
          </a:xfrm>
          <a:prstGeom prst="roundRect">
            <a:avLst/>
          </a:prstGeom>
          <a:solidFill>
            <a:srgbClr val="CC0099"/>
          </a:solidFill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Influenced by maladaptive beliefs, fear and low self-efficacy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5EA25A-A538-4ED9-9DDE-E1C48C9B8821}"/>
              </a:ext>
            </a:extLst>
          </p:cNvPr>
          <p:cNvSpPr/>
          <p:nvPr/>
        </p:nvSpPr>
        <p:spPr>
          <a:xfrm>
            <a:off x="7236542" y="1828337"/>
            <a:ext cx="3092871" cy="19467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>
                <a:solidFill>
                  <a:srgbClr val="CC0099"/>
                </a:solidFill>
              </a:rPr>
              <a:t>Delays the initiation of insulin therapy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BA35E3-5178-44EB-9547-BBF2A5D26F62}"/>
              </a:ext>
            </a:extLst>
          </p:cNvPr>
          <p:cNvSpPr/>
          <p:nvPr/>
        </p:nvSpPr>
        <p:spPr>
          <a:xfrm>
            <a:off x="1868131" y="4006184"/>
            <a:ext cx="4583469" cy="1946787"/>
          </a:xfrm>
          <a:prstGeom prst="roundRect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Common among individuals with T2DM who were previously managed successfully on oral agents (insulin naïve)</a:t>
            </a:r>
          </a:p>
        </p:txBody>
      </p:sp>
    </p:spTree>
    <p:extLst>
      <p:ext uri="{BB962C8B-B14F-4D97-AF65-F5344CB8AC3E}">
        <p14:creationId xmlns:p14="http://schemas.microsoft.com/office/powerpoint/2010/main" val="3048812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D5DD-A3B5-4689-91AF-57AFB525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Components of psychological insulin resistance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A721A-806D-4A2F-95DF-E3A175C9A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err="1"/>
              <a:t>Brod</a:t>
            </a:r>
            <a:r>
              <a:rPr lang="en-CA" dirty="0"/>
              <a:t> M et al. </a:t>
            </a:r>
            <a:r>
              <a:rPr lang="en-CA" dirty="0" err="1"/>
              <a:t>Qual</a:t>
            </a:r>
            <a:r>
              <a:rPr lang="en-CA" dirty="0"/>
              <a:t> Life Res. 2009;18:23-32; Larkin ME et al. Diabetes Educ. 2008;34:511-517; Polonsky WH et al. </a:t>
            </a:r>
            <a:r>
              <a:rPr lang="en-CA" dirty="0" err="1"/>
              <a:t>Curr</a:t>
            </a:r>
            <a:r>
              <a:rPr lang="en-CA" dirty="0"/>
              <a:t> Med Res </a:t>
            </a:r>
            <a:r>
              <a:rPr lang="en-CA" dirty="0" err="1"/>
              <a:t>Opin</a:t>
            </a:r>
            <a:r>
              <a:rPr lang="en-CA" dirty="0"/>
              <a:t>. 2011;27:1169-74.</a:t>
            </a:r>
          </a:p>
          <a:p>
            <a:endParaRPr lang="en-CA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FF5DC5-90FE-47F3-8C21-1C59C0DE0F48}"/>
              </a:ext>
            </a:extLst>
          </p:cNvPr>
          <p:cNvSpPr/>
          <p:nvPr/>
        </p:nvSpPr>
        <p:spPr>
          <a:xfrm>
            <a:off x="202402" y="1847504"/>
            <a:ext cx="2356309" cy="2160000"/>
          </a:xfrm>
          <a:prstGeom prst="ellipse">
            <a:avLst/>
          </a:prstGeom>
          <a:solidFill>
            <a:srgbClr val="CC009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000" b="1" dirty="0"/>
              <a:t>Insulin represents a personal failure in disease management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C3951B-745D-4CFE-8A04-23455C9B3893}"/>
              </a:ext>
            </a:extLst>
          </p:cNvPr>
          <p:cNvSpPr/>
          <p:nvPr/>
        </p:nvSpPr>
        <p:spPr>
          <a:xfrm>
            <a:off x="1381839" y="3865505"/>
            <a:ext cx="2356309" cy="2160000"/>
          </a:xfrm>
          <a:prstGeom prst="ellipse">
            <a:avLst/>
          </a:prstGeom>
          <a:solidFill>
            <a:srgbClr val="CC009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000" b="1" dirty="0"/>
              <a:t>Insulin </a:t>
            </a:r>
            <a:r>
              <a:rPr lang="en-US" sz="2000" b="1" dirty="0"/>
              <a:t>reflects a worsening in disease severity</a:t>
            </a:r>
            <a:endParaRPr lang="en-CA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BDE9CB-909A-4C18-ACB5-D763D7B6F26A}"/>
              </a:ext>
            </a:extLst>
          </p:cNvPr>
          <p:cNvSpPr/>
          <p:nvPr/>
        </p:nvSpPr>
        <p:spPr>
          <a:xfrm>
            <a:off x="2561276" y="1847504"/>
            <a:ext cx="2356309" cy="2160000"/>
          </a:xfrm>
          <a:prstGeom prst="ellipse">
            <a:avLst/>
          </a:prstGeom>
          <a:solidFill>
            <a:srgbClr val="CC009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000" b="1" dirty="0"/>
              <a:t>Insulin </a:t>
            </a:r>
            <a:r>
              <a:rPr lang="en-US" sz="2000" b="1" dirty="0"/>
              <a:t>represents a loss of control over disease</a:t>
            </a:r>
            <a:endParaRPr lang="en-CA" sz="2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B21042-202F-42D4-AEE7-4220EEDE5511}"/>
              </a:ext>
            </a:extLst>
          </p:cNvPr>
          <p:cNvSpPr/>
          <p:nvPr/>
        </p:nvSpPr>
        <p:spPr>
          <a:xfrm>
            <a:off x="3740712" y="3865505"/>
            <a:ext cx="2356309" cy="2160000"/>
          </a:xfrm>
          <a:prstGeom prst="ellipse">
            <a:avLst/>
          </a:prstGeom>
          <a:solidFill>
            <a:srgbClr val="CC009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000" b="1" dirty="0"/>
              <a:t>Insulin </a:t>
            </a:r>
            <a:r>
              <a:rPr lang="en-US" sz="2000" b="1" dirty="0"/>
              <a:t>is associated with low self-efficacy</a:t>
            </a:r>
            <a:endParaRPr lang="en-CA" sz="2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1F948B-F20B-4322-BB6A-700A97664274}"/>
              </a:ext>
            </a:extLst>
          </p:cNvPr>
          <p:cNvSpPr/>
          <p:nvPr/>
        </p:nvSpPr>
        <p:spPr>
          <a:xfrm>
            <a:off x="4920148" y="1847504"/>
            <a:ext cx="2356309" cy="2160000"/>
          </a:xfrm>
          <a:prstGeom prst="ellipse">
            <a:avLst/>
          </a:prstGeom>
          <a:solidFill>
            <a:srgbClr val="CC009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000" b="1" dirty="0"/>
              <a:t>Lack of perceived benefit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AB6833-5908-4859-835F-8BD4E9806CBD}"/>
              </a:ext>
            </a:extLst>
          </p:cNvPr>
          <p:cNvSpPr/>
          <p:nvPr/>
        </p:nvSpPr>
        <p:spPr>
          <a:xfrm>
            <a:off x="7279022" y="1847504"/>
            <a:ext cx="2356309" cy="2160000"/>
          </a:xfrm>
          <a:prstGeom prst="ellipse">
            <a:avLst/>
          </a:prstGeom>
          <a:solidFill>
            <a:srgbClr val="CC009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000" b="1" dirty="0"/>
              <a:t>Fear of pain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A1EA50-6635-4E4E-859B-D7242D1B17A5}"/>
              </a:ext>
            </a:extLst>
          </p:cNvPr>
          <p:cNvSpPr/>
          <p:nvPr/>
        </p:nvSpPr>
        <p:spPr>
          <a:xfrm>
            <a:off x="6099586" y="3865505"/>
            <a:ext cx="2356309" cy="2160000"/>
          </a:xfrm>
          <a:prstGeom prst="ellipse">
            <a:avLst/>
          </a:prstGeom>
          <a:solidFill>
            <a:srgbClr val="CC009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000" b="1" dirty="0"/>
              <a:t>Fear of hypoglycemia and side effects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DEE005-4028-4178-981D-6729D48CD046}"/>
              </a:ext>
            </a:extLst>
          </p:cNvPr>
          <p:cNvSpPr/>
          <p:nvPr/>
        </p:nvSpPr>
        <p:spPr>
          <a:xfrm>
            <a:off x="8458458" y="3865505"/>
            <a:ext cx="2356309" cy="2160000"/>
          </a:xfrm>
          <a:prstGeom prst="ellipse">
            <a:avLst/>
          </a:prstGeom>
          <a:solidFill>
            <a:srgbClr val="CC009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000" b="1" dirty="0"/>
              <a:t>Insulin places restrictions on life or activities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BDB970-FBFE-4FA3-B33D-BEED0E5CF97E}"/>
              </a:ext>
            </a:extLst>
          </p:cNvPr>
          <p:cNvSpPr/>
          <p:nvPr/>
        </p:nvSpPr>
        <p:spPr>
          <a:xfrm>
            <a:off x="9637894" y="1847504"/>
            <a:ext cx="2356309" cy="2160000"/>
          </a:xfrm>
          <a:prstGeom prst="ellipse">
            <a:avLst/>
          </a:prstGeom>
          <a:solidFill>
            <a:srgbClr val="CC009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000" b="1" dirty="0"/>
              <a:t>Social stigma</a:t>
            </a:r>
          </a:p>
        </p:txBody>
      </p:sp>
    </p:spTree>
    <p:extLst>
      <p:ext uri="{BB962C8B-B14F-4D97-AF65-F5344CB8AC3E}">
        <p14:creationId xmlns:p14="http://schemas.microsoft.com/office/powerpoint/2010/main" val="1642343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43D1-3DF4-4BFF-96D0-26BF27524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DAWN2: Concerns about hypoglycemia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A59F4-005D-4454-8FEF-086BCC59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DAWN, </a:t>
            </a:r>
            <a:r>
              <a:rPr lang="en-US" dirty="0"/>
              <a:t>Diabetes Attitudes, Wishes and Needs; </a:t>
            </a:r>
            <a:r>
              <a:rPr lang="en-CA" dirty="0"/>
              <a:t>Meds, medications; T1DM, type 1 diabetes mellitus; T2DM, type 2 diabetes mellitus.</a:t>
            </a:r>
          </a:p>
          <a:p>
            <a:r>
              <a:rPr lang="en-CA" dirty="0" err="1"/>
              <a:t>Nicolucci</a:t>
            </a:r>
            <a:r>
              <a:rPr lang="en-CA" dirty="0"/>
              <a:t> A et al. </a:t>
            </a:r>
            <a:r>
              <a:rPr lang="en-CA" dirty="0" err="1"/>
              <a:t>Diabet</a:t>
            </a:r>
            <a:r>
              <a:rPr lang="en-CA" dirty="0"/>
              <a:t> Med. 2013;30:767-777.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5E3C3768-8FC3-41F2-B569-77F22280A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112733"/>
              </p:ext>
            </p:extLst>
          </p:nvPr>
        </p:nvGraphicFramePr>
        <p:xfrm>
          <a:off x="5943600" y="1261531"/>
          <a:ext cx="6120000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AA6E500D-F005-444D-881B-046F47375F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586094"/>
              </p:ext>
            </p:extLst>
          </p:nvPr>
        </p:nvGraphicFramePr>
        <p:xfrm>
          <a:off x="103000" y="1261531"/>
          <a:ext cx="6120000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65B1F7-594C-4FC3-8F93-08C5F5C6726C}"/>
              </a:ext>
            </a:extLst>
          </p:cNvPr>
          <p:cNvSpPr/>
          <p:nvPr/>
        </p:nvSpPr>
        <p:spPr>
          <a:xfrm>
            <a:off x="9665110" y="365126"/>
            <a:ext cx="2403095" cy="8964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N=8596 adults with diabetes from 17 countries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88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F9FA-EC56-4D23-AB7F-54DD51AF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and managing the psychological aspects of diabetes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4D721-796C-4278-BF09-F41030317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Regularly inquire about perceptions of diabetes distress, PIR and fear of hypoglycemia, and the diabetes care regimen</a:t>
            </a:r>
          </a:p>
          <a:p>
            <a:endParaRPr lang="en-US" dirty="0"/>
          </a:p>
          <a:p>
            <a:r>
              <a:rPr lang="en-US" dirty="0"/>
              <a:t>Cognitive </a:t>
            </a:r>
            <a:r>
              <a:rPr lang="en-US" dirty="0" err="1"/>
              <a:t>behaviour</a:t>
            </a:r>
            <a:r>
              <a:rPr lang="en-US" dirty="0"/>
              <a:t> therapy (CBT) is an effective approach to overcoming diabetes distress, PIR and fear of hypoglycemia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Motivational enhancement</a:t>
            </a:r>
          </a:p>
          <a:p>
            <a:pPr lvl="1"/>
            <a:r>
              <a:rPr lang="en-US" dirty="0"/>
              <a:t>Tools for identifying and managing maladaptive thoughts and </a:t>
            </a:r>
            <a:r>
              <a:rPr lang="en-US" dirty="0" err="1"/>
              <a:t>behaviours</a:t>
            </a:r>
            <a:endParaRPr lang="en-US" dirty="0"/>
          </a:p>
          <a:p>
            <a:pPr lvl="1"/>
            <a:r>
              <a:rPr lang="en-US" dirty="0" err="1"/>
              <a:t>Behavioural</a:t>
            </a:r>
            <a:r>
              <a:rPr lang="en-US" dirty="0"/>
              <a:t> experimentation</a:t>
            </a:r>
          </a:p>
          <a:p>
            <a:pPr lvl="1"/>
            <a:r>
              <a:rPr lang="en-US" dirty="0"/>
              <a:t>Support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0B097-FCD6-4651-856E-89BB8B8E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PIR, </a:t>
            </a:r>
            <a:r>
              <a:rPr lang="en-US" dirty="0"/>
              <a:t>psychological insulin resistance.</a:t>
            </a:r>
          </a:p>
          <a:p>
            <a:r>
              <a:rPr lang="en-CA" dirty="0" err="1"/>
              <a:t>Hessler</a:t>
            </a:r>
            <a:r>
              <a:rPr lang="en-CA" dirty="0"/>
              <a:t> D et al. Diabetes Care. 2014;37:617-624; Fisher et al. Diabetes Care. 2013;36:2551-2558; </a:t>
            </a:r>
            <a:r>
              <a:rPr lang="en-CA" dirty="0" err="1"/>
              <a:t>Vallis</a:t>
            </a:r>
            <a:r>
              <a:rPr lang="en-CA" dirty="0"/>
              <a:t> M et al. </a:t>
            </a:r>
            <a:r>
              <a:rPr lang="en-CA" dirty="0" err="1"/>
              <a:t>Curr</a:t>
            </a:r>
            <a:r>
              <a:rPr lang="en-CA" dirty="0"/>
              <a:t> Diabetes Rev. 2014;10:364-370.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250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E671-E280-4216-9E65-64211705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Metabolic consequences of psychiatric medication and issues in diabetes management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4EA80-25B7-4A2A-931A-AFAA9137F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Jean-François Yale MD CSPQ FRCPC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1F2C4-03AB-4E8B-A6E6-7C9D020B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7012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98A3-7322-48A5-BF45-AE8D802F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psychiatric medications have the potential to affect metabolic parameters 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40140-11D4-4877-AD4C-E558AF109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CC0099"/>
                </a:solidFill>
              </a:rPr>
              <a:t>Antipsychotic medications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0BD32-E776-4BEA-A0A3-6ADD2C3682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Some have been associated with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</a:t>
            </a:r>
            <a:r>
              <a:rPr lang="en-US" sz="2400" dirty="0"/>
              <a:t> weight (&lt;1 kg to &gt;4 kg over 1 year)</a:t>
            </a:r>
            <a:r>
              <a:rPr lang="en-US" sz="2400" baseline="30000" dirty="0"/>
              <a:t>1,2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</a:t>
            </a:r>
            <a:r>
              <a:rPr lang="en-US" sz="2400" dirty="0"/>
              <a:t> glucose</a:t>
            </a:r>
            <a:r>
              <a:rPr lang="en-US" sz="2400" baseline="30000" dirty="0"/>
              <a:t>2</a:t>
            </a:r>
            <a:r>
              <a:rPr lang="en-US" sz="2400" dirty="0"/>
              <a:t> and </a:t>
            </a:r>
            <a:r>
              <a:rPr lang="en-US" sz="2400" dirty="0">
                <a:sym typeface="Wingdings" panose="05000000000000000000" pitchFamily="2" charset="2"/>
              </a:rPr>
              <a:t></a:t>
            </a:r>
            <a:r>
              <a:rPr lang="en-US" sz="2400" dirty="0"/>
              <a:t> glycemic control</a:t>
            </a:r>
            <a:r>
              <a:rPr lang="en-US" sz="2400" baseline="30000" dirty="0"/>
              <a:t>3,4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</a:t>
            </a:r>
            <a:r>
              <a:rPr lang="en-US" sz="2400" dirty="0"/>
              <a:t> total cholesterol</a:t>
            </a:r>
            <a:r>
              <a:rPr lang="en-US" sz="2400" baseline="30000" dirty="0"/>
              <a:t>3,4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</a:t>
            </a:r>
            <a:r>
              <a:rPr lang="en-US" sz="2400" dirty="0"/>
              <a:t> triglycerides</a:t>
            </a:r>
            <a:r>
              <a:rPr lang="en-US" sz="2400" baseline="30000" dirty="0"/>
              <a:t>2-4</a:t>
            </a:r>
            <a:endParaRPr lang="en-US" sz="2400" dirty="0"/>
          </a:p>
          <a:p>
            <a:endParaRPr lang="en-CA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48EE0-366D-4120-B4AD-6AF4ED33D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CC0099"/>
                </a:solidFill>
              </a:rPr>
              <a:t>Antidepressants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02942-140F-43B2-8A82-3333098AEB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Some have been associated with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</a:t>
            </a:r>
            <a:r>
              <a:rPr lang="en-US" sz="2400" dirty="0"/>
              <a:t> weight (2 to 3 kg within 1 year)</a:t>
            </a:r>
            <a:r>
              <a:rPr lang="en-US" sz="2400" baseline="30000" dirty="0"/>
              <a:t>5</a:t>
            </a:r>
            <a:endParaRPr lang="en-CA" sz="2400" baseline="30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60CCCE-EF4A-4B3E-B1BB-649E1721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1. Allison DB et al. Am J Psychiatry. 1999;156:1686-1696. 2. Meyer JM et al. </a:t>
            </a:r>
            <a:r>
              <a:rPr lang="en-CA" dirty="0" err="1"/>
              <a:t>Schizophr</a:t>
            </a:r>
            <a:r>
              <a:rPr lang="en-CA" dirty="0"/>
              <a:t> Res. 2008;103:104-109. 3. Lieberman JA et al. N </a:t>
            </a:r>
            <a:r>
              <a:rPr lang="en-CA" dirty="0" err="1"/>
              <a:t>Engl</a:t>
            </a:r>
            <a:r>
              <a:rPr lang="en-CA" dirty="0"/>
              <a:t> J Med. 2005;353:1209-1223. 4. Lambert TJ et al. Med J Aust. 2004;181:544-548. 5. </a:t>
            </a:r>
            <a:r>
              <a:rPr lang="en-US" dirty="0" err="1"/>
              <a:t>Serretti</a:t>
            </a:r>
            <a:r>
              <a:rPr lang="en-US" dirty="0"/>
              <a:t> A, </a:t>
            </a:r>
            <a:r>
              <a:rPr lang="en-US" dirty="0" err="1"/>
              <a:t>Mandelli</a:t>
            </a:r>
            <a:r>
              <a:rPr lang="en-US" dirty="0"/>
              <a:t> L. J </a:t>
            </a:r>
            <a:r>
              <a:rPr lang="en-US" dirty="0" err="1"/>
              <a:t>Clin</a:t>
            </a:r>
            <a:r>
              <a:rPr lang="en-US" dirty="0"/>
              <a:t> Psychiatry. 2010;71:1259-1272. 6. Stroup TS et al. Am J Psychiatry. 2011;168:947-956.</a:t>
            </a: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C2AE9-B9C5-46CB-A7B1-E4565E241D5C}"/>
              </a:ext>
            </a:extLst>
          </p:cNvPr>
          <p:cNvSpPr txBox="1"/>
          <p:nvPr/>
        </p:nvSpPr>
        <p:spPr>
          <a:xfrm>
            <a:off x="523572" y="5199699"/>
            <a:ext cx="11160000" cy="102155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No conclusive evidence on which psychiatric medications</a:t>
            </a:r>
          </a:p>
          <a:p>
            <a:pPr algn="ctr"/>
            <a:r>
              <a:rPr lang="en-US" sz="27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to clearly use or avoid to limit metabolic perturbations</a:t>
            </a:r>
            <a:r>
              <a:rPr lang="en-US" sz="2700" b="1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2,6</a:t>
            </a:r>
            <a:endParaRPr lang="en-CA" sz="2700" b="1" baseline="30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A201-44AE-4309-87E5-D777D265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Lessening </a:t>
            </a:r>
            <a:r>
              <a:rPr lang="en-US" dirty="0"/>
              <a:t>weight gain and cardiometabolic changes associated with antipsychotics and antidepressants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73C04-F1BE-47D7-B492-76FA64A1F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CC0099"/>
                </a:solidFill>
              </a:rPr>
              <a:t>Reducing antipsychotic-linked perturbations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EE8C3-45D2-4DF9-8ABE-4E799F1DAB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 meta-analysis of 17 studies found an association between </a:t>
            </a:r>
            <a:r>
              <a:rPr lang="en-US" sz="2000" dirty="0" err="1"/>
              <a:t>behavioural</a:t>
            </a:r>
            <a:r>
              <a:rPr lang="en-US" sz="2000" dirty="0"/>
              <a:t> interventions and significant decreases in waist circumference, percent body fat, glucose, insulin, total cholesterol, LDL-C and triglycerides, and less weight gain</a:t>
            </a:r>
            <a:r>
              <a:rPr lang="en-US" sz="2000" baseline="30000" dirty="0"/>
              <a:t>1</a:t>
            </a:r>
          </a:p>
          <a:p>
            <a:endParaRPr lang="en-US" sz="2000" dirty="0"/>
          </a:p>
          <a:p>
            <a:r>
              <a:rPr lang="en-US" sz="2000" dirty="0"/>
              <a:t>A behavioral weight loss intervention in 291 participants (most with schizophrenia) showed an average weight difference of 3.2 kg at 18 months</a:t>
            </a:r>
            <a:r>
              <a:rPr lang="en-US" sz="2000" baseline="30000" dirty="0"/>
              <a:t>2</a:t>
            </a:r>
            <a:endParaRPr lang="en-CA" sz="2000" baseline="30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DF59B-7012-4007-B2B3-96B5B7F7A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CC0099"/>
                </a:solidFill>
              </a:rPr>
              <a:t>Reducing antidepressant-linked perturbations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CD09C-8C4F-4E65-A8EB-7F5632C9FBF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Dietary weight loss and exercise interventions in post-menopausal antidepressant medication users were associated with a 7.7 kg weight loss and a 0.1 mmol/L decrease in glucose levels</a:t>
            </a:r>
            <a:r>
              <a:rPr lang="en-US" sz="2000" baseline="30000" dirty="0"/>
              <a:t>3</a:t>
            </a:r>
            <a:endParaRPr lang="en-CA" sz="2000" baseline="30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910053-0565-49F4-A040-ED4CF152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LDL-C, low density-lipoprotein-cholesterol.</a:t>
            </a:r>
          </a:p>
          <a:p>
            <a:r>
              <a:rPr lang="en-CA" dirty="0"/>
              <a:t>1. </a:t>
            </a:r>
            <a:r>
              <a:rPr lang="en-CA" dirty="0" err="1"/>
              <a:t>Caemmerer</a:t>
            </a:r>
            <a:r>
              <a:rPr lang="en-CA" dirty="0"/>
              <a:t> J, </a:t>
            </a:r>
            <a:r>
              <a:rPr lang="en-CA" dirty="0" err="1"/>
              <a:t>Correll</a:t>
            </a:r>
            <a:r>
              <a:rPr lang="en-CA" dirty="0"/>
              <a:t> CU, </a:t>
            </a:r>
            <a:r>
              <a:rPr lang="en-CA" dirty="0" err="1"/>
              <a:t>Maayan</a:t>
            </a:r>
            <a:r>
              <a:rPr lang="en-CA" dirty="0"/>
              <a:t> L. </a:t>
            </a:r>
            <a:r>
              <a:rPr lang="en-CA" dirty="0" err="1"/>
              <a:t>Schizophr</a:t>
            </a:r>
            <a:r>
              <a:rPr lang="en-CA" dirty="0"/>
              <a:t> Res. 2012;140:159-168. 2. </a:t>
            </a:r>
            <a:r>
              <a:rPr lang="en-CA" dirty="0" err="1"/>
              <a:t>Daumit</a:t>
            </a:r>
            <a:r>
              <a:rPr lang="en-CA" dirty="0"/>
              <a:t> GL et al. N </a:t>
            </a:r>
            <a:r>
              <a:rPr lang="en-CA" dirty="0" err="1"/>
              <a:t>Engl</a:t>
            </a:r>
            <a:r>
              <a:rPr lang="en-CA" dirty="0"/>
              <a:t> J Med. 2013;368:1594-1602. 3. </a:t>
            </a:r>
            <a:r>
              <a:rPr lang="en-CA" dirty="0" err="1"/>
              <a:t>Imayama</a:t>
            </a:r>
            <a:r>
              <a:rPr lang="en-CA" dirty="0"/>
              <a:t> I et al. </a:t>
            </a:r>
            <a:r>
              <a:rPr lang="en-CA" dirty="0" err="1"/>
              <a:t>Prev</a:t>
            </a:r>
            <a:r>
              <a:rPr lang="en-CA" dirty="0"/>
              <a:t> Med. 2013;57:525-532.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B8EE5-6ED0-46B4-812D-D3F9B736B4BF}"/>
              </a:ext>
            </a:extLst>
          </p:cNvPr>
          <p:cNvSpPr txBox="1"/>
          <p:nvPr/>
        </p:nvSpPr>
        <p:spPr>
          <a:xfrm>
            <a:off x="6135330" y="4216468"/>
            <a:ext cx="5712543" cy="194095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Behavioural</a:t>
            </a:r>
            <a:r>
              <a:rPr lang="en-US" sz="27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interventions can diminish antipsychotic- and antidepressant-associated weight gain and cardiometabolic changes</a:t>
            </a:r>
            <a:endParaRPr lang="en-CA" sz="2700" b="1" baseline="30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32A9-3AB7-4ECE-B2FB-21137A4A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Metformin and </a:t>
            </a:r>
            <a:r>
              <a:rPr lang="en-US" dirty="0"/>
              <a:t>antipsychotic-associated weight gains</a:t>
            </a:r>
            <a:r>
              <a:rPr lang="en-CA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6811A-6D10-4066-8661-2368064D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1. Wu RR et al. JAMA. 2008;299:185-193. 2. Wu RR et al. Am J Psychiatry. 2008;165:352-358. 3. </a:t>
            </a:r>
            <a:r>
              <a:rPr lang="en-CA" dirty="0" err="1"/>
              <a:t>Maayan</a:t>
            </a:r>
            <a:r>
              <a:rPr lang="en-CA" dirty="0"/>
              <a:t> L et al. Neuropsychopharmacology. 2010;35:1520-1530. 4. Liu Z et al. Shanghai Arch Psychiatry. 2015;27:331-340.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E5074B-8C82-4FB3-976B-C979C4EF8192}"/>
              </a:ext>
            </a:extLst>
          </p:cNvPr>
          <p:cNvSpPr txBox="1"/>
          <p:nvPr/>
        </p:nvSpPr>
        <p:spPr>
          <a:xfrm>
            <a:off x="3187612" y="2524900"/>
            <a:ext cx="5817235" cy="783193"/>
          </a:xfrm>
          <a:prstGeom prst="roundRect">
            <a:avLst/>
          </a:prstGeom>
          <a:solidFill>
            <a:srgbClr val="FFA7E8"/>
          </a:solidFill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CA" sz="4000" b="1" dirty="0"/>
              <a:t>Metformin </a:t>
            </a:r>
            <a:r>
              <a:rPr lang="en-CA" sz="4000" b="1" dirty="0">
                <a:sym typeface="Wingdings" panose="05000000000000000000" pitchFamily="2" charset="2"/>
              </a:rPr>
              <a:t></a:t>
            </a:r>
            <a:r>
              <a:rPr lang="en-CA" sz="4000" b="1" dirty="0"/>
              <a:t> weight gain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F56B9-9072-47D6-8442-0CA796BFAEA9}"/>
              </a:ext>
            </a:extLst>
          </p:cNvPr>
          <p:cNvSpPr txBox="1"/>
          <p:nvPr/>
        </p:nvSpPr>
        <p:spPr>
          <a:xfrm>
            <a:off x="1594130" y="4191543"/>
            <a:ext cx="4145153" cy="1055608"/>
          </a:xfrm>
          <a:prstGeom prst="roundRect">
            <a:avLst/>
          </a:prstGeom>
          <a:noFill/>
          <a:ln w="28575">
            <a:solidFill>
              <a:srgbClr val="CC0099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</a:rPr>
              <a:t>at initiation</a:t>
            </a:r>
          </a:p>
          <a:p>
            <a:r>
              <a:rPr lang="en-US" sz="2800" b="1" dirty="0">
                <a:solidFill>
                  <a:srgbClr val="CC0099"/>
                </a:solidFill>
              </a:rPr>
              <a:t>of an antipsychotic drug</a:t>
            </a:r>
            <a:r>
              <a:rPr lang="en-US" sz="2800" b="1" baseline="30000" dirty="0">
                <a:solidFill>
                  <a:srgbClr val="CC0099"/>
                </a:solidFill>
              </a:rPr>
              <a:t>1,2</a:t>
            </a:r>
            <a:endParaRPr lang="en-CA" sz="2800" b="1" baseline="30000" dirty="0">
              <a:solidFill>
                <a:srgbClr val="CC009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B4E016-B291-4C84-9EBC-C23F7C601D69}"/>
              </a:ext>
            </a:extLst>
          </p:cNvPr>
          <p:cNvSpPr txBox="1"/>
          <p:nvPr/>
        </p:nvSpPr>
        <p:spPr>
          <a:xfrm>
            <a:off x="6804628" y="4191543"/>
            <a:ext cx="4662285" cy="1055608"/>
          </a:xfrm>
          <a:prstGeom prst="roundRect">
            <a:avLst/>
          </a:prstGeom>
          <a:noFill/>
          <a:ln w="28575">
            <a:solidFill>
              <a:srgbClr val="CC0099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</a:rPr>
              <a:t>in those</a:t>
            </a:r>
          </a:p>
          <a:p>
            <a:r>
              <a:rPr lang="en-US" sz="2800" b="1" dirty="0">
                <a:solidFill>
                  <a:srgbClr val="CC0099"/>
                </a:solidFill>
              </a:rPr>
              <a:t>already on an antipsychotic</a:t>
            </a:r>
            <a:r>
              <a:rPr lang="en-US" sz="2800" b="1" baseline="30000" dirty="0">
                <a:solidFill>
                  <a:srgbClr val="CC0099"/>
                </a:solidFill>
              </a:rPr>
              <a:t>3,4</a:t>
            </a:r>
            <a:endParaRPr lang="en-CA" sz="2800" b="1" baseline="30000" dirty="0">
              <a:solidFill>
                <a:srgbClr val="CC0099"/>
              </a:solidFill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08DB4BD-BC4C-4CE1-B20E-4FD6C6C94AE4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V="1">
            <a:off x="1594131" y="2916495"/>
            <a:ext cx="1593483" cy="1802851"/>
          </a:xfrm>
          <a:prstGeom prst="bentConnector3">
            <a:avLst>
              <a:gd name="adj1" fmla="val 121133"/>
            </a:avLst>
          </a:prstGeom>
          <a:ln w="38100">
            <a:solidFill>
              <a:srgbClr val="CC009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38D51C69-100D-4155-8DA1-C64B7C0291D1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5744802" y="3659519"/>
            <a:ext cx="1411255" cy="708399"/>
          </a:xfrm>
          <a:prstGeom prst="bentConnector2">
            <a:avLst/>
          </a:prstGeom>
          <a:ln w="38100">
            <a:solidFill>
              <a:srgbClr val="CC009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38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A149-FE40-4AE4-9E3A-1C49E2F6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Routine metabolic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014C-DAAD-4073-80CF-8FBF2017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Regular, comprehensive monitoring of metabolic parameters is recommended for all persons who receive antipsychotic medications, whether or not they have diabetes</a:t>
            </a:r>
          </a:p>
          <a:p>
            <a:endParaRPr lang="en-US" dirty="0"/>
          </a:p>
          <a:p>
            <a:r>
              <a:rPr lang="en-US" dirty="0"/>
              <a:t>Body weight should be measured every month for the first 3 months at initiation of a psychiatric medication, and then every 3-6 months</a:t>
            </a:r>
          </a:p>
          <a:p>
            <a:endParaRPr lang="en-US" dirty="0"/>
          </a:p>
          <a:p>
            <a:r>
              <a:rPr lang="en-US" dirty="0"/>
              <a:t>A1C has been shown to be a more stable parameter in identifying psychiatric patients with diabetes,</a:t>
            </a:r>
            <a:r>
              <a:rPr lang="en-US" baseline="30000" dirty="0"/>
              <a:t>1</a:t>
            </a:r>
            <a:r>
              <a:rPr lang="en-US" dirty="0"/>
              <a:t> and should be measured every 3-6 months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F9AF3-EB46-478A-832B-DD69C380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011" y="6356351"/>
            <a:ext cx="11772000" cy="365125"/>
          </a:xfrm>
        </p:spPr>
        <p:txBody>
          <a:bodyPr/>
          <a:lstStyle/>
          <a:p>
            <a:r>
              <a:rPr lang="en-CA" dirty="0"/>
              <a:t>1. </a:t>
            </a:r>
            <a:r>
              <a:rPr lang="en-CA" dirty="0" err="1"/>
              <a:t>Steylen</a:t>
            </a:r>
            <a:r>
              <a:rPr lang="en-CA" dirty="0"/>
              <a:t> PM et al. Diabetes </a:t>
            </a:r>
            <a:r>
              <a:rPr lang="en-CA" dirty="0" err="1"/>
              <a:t>Metab</a:t>
            </a:r>
            <a:r>
              <a:rPr lang="en-CA" dirty="0"/>
              <a:t> </a:t>
            </a:r>
            <a:r>
              <a:rPr lang="en-CA" dirty="0" err="1"/>
              <a:t>Syndr</a:t>
            </a:r>
            <a:r>
              <a:rPr lang="en-CA" dirty="0"/>
              <a:t> </a:t>
            </a:r>
            <a:r>
              <a:rPr lang="en-CA" dirty="0" err="1"/>
              <a:t>Obes</a:t>
            </a:r>
            <a:r>
              <a:rPr lang="en-CA" dirty="0"/>
              <a:t>. 2015;8:57-63.</a:t>
            </a:r>
          </a:p>
        </p:txBody>
      </p:sp>
    </p:spTree>
    <p:extLst>
      <p:ext uri="{BB962C8B-B14F-4D97-AF65-F5344CB8AC3E}">
        <p14:creationId xmlns:p14="http://schemas.microsoft.com/office/powerpoint/2010/main" val="47803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1566-BCBD-409C-AA28-D46A9715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the link between psychiatric conditions</a:t>
            </a:r>
            <a:br>
              <a:rPr lang="en-US" dirty="0"/>
            </a:br>
            <a:r>
              <a:rPr lang="en-US" dirty="0"/>
              <a:t>and type 2 diabetes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57F0A-862F-4212-9A84-FF84673C2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David J Robinson MD FRCPC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45931-851D-4090-A05B-97C24E08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7530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6723-A601-4F50-A58B-59FBDDAF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and eating disorders</a:t>
            </a:r>
            <a:br>
              <a:rPr lang="en-US" dirty="0"/>
            </a:br>
            <a:r>
              <a:rPr lang="en-US" dirty="0"/>
              <a:t>in diabetes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ADC5E-DC15-46E6-9340-1BE246498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Valerie Taylor MD PhD FRCPC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E5881-ED8C-48A1-87A7-4417B3C5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8233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DD48-D4FA-4DE9-997E-309AF657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Psychiatric significance of weight gain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545BD-A744-4901-88A5-0BDCC09AA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Compared to the general population,</a:t>
            </a:r>
          </a:p>
          <a:p>
            <a:pPr lvl="1"/>
            <a:r>
              <a:rPr lang="en-US" dirty="0"/>
              <a:t>Individuals who have never been treated for depression have higher rates of obesity and overweight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Individuals with bipolar disorder have a near doubling of CVD risk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Youths experiencing their first psychotic episode</a:t>
            </a:r>
          </a:p>
          <a:p>
            <a:pPr lvl="1"/>
            <a:r>
              <a:rPr lang="en-US" dirty="0"/>
              <a:t>appear more likely to experience medication-related weight gain</a:t>
            </a:r>
            <a:r>
              <a:rPr lang="en-US" baseline="30000" dirty="0"/>
              <a:t>3</a:t>
            </a:r>
          </a:p>
          <a:p>
            <a:pPr lvl="1"/>
            <a:r>
              <a:rPr lang="en-US" dirty="0"/>
              <a:t>may be at increased risk for T2DM in association with psychotropic treatment</a:t>
            </a:r>
            <a:r>
              <a:rPr lang="en-US" baseline="30000" dirty="0"/>
              <a:t>4</a:t>
            </a:r>
            <a:endParaRPr lang="en-CA" baseline="30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4D30B-C35D-453B-8CCB-89EBAE51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CVD, cardiovascular disease; T2DM, type 2 diabetes mellitus.</a:t>
            </a:r>
          </a:p>
          <a:p>
            <a:r>
              <a:rPr lang="en-CA" dirty="0"/>
              <a:t>1. Taylor V et al. J Affect </a:t>
            </a:r>
            <a:r>
              <a:rPr lang="en-CA" dirty="0" err="1"/>
              <a:t>Disord</a:t>
            </a:r>
            <a:r>
              <a:rPr lang="en-CA" dirty="0"/>
              <a:t>. 2008;109:127-31. 2. Weiner M et al. </a:t>
            </a:r>
            <a:r>
              <a:rPr lang="en-US" dirty="0"/>
              <a:t>Ann </a:t>
            </a:r>
            <a:r>
              <a:rPr lang="en-US" dirty="0" err="1"/>
              <a:t>Clin</a:t>
            </a:r>
            <a:r>
              <a:rPr lang="en-US" dirty="0"/>
              <a:t> Psychiatry. 2011;23:40-7. 3. </a:t>
            </a:r>
            <a:r>
              <a:rPr lang="en-US" dirty="0" err="1"/>
              <a:t>Correll</a:t>
            </a:r>
            <a:r>
              <a:rPr lang="en-US" dirty="0"/>
              <a:t> CU et a. JAMA. 2009;302:1765-73. 4. Galling B et al. </a:t>
            </a:r>
            <a:r>
              <a:rPr lang="pl-PL" dirty="0"/>
              <a:t>JAMA Psychiatry. 2016;73:247-59.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4713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3F1FF2F-C043-43AD-852B-4AB794F0A5C9}"/>
              </a:ext>
            </a:extLst>
          </p:cNvPr>
          <p:cNvSpPr/>
          <p:nvPr/>
        </p:nvSpPr>
        <p:spPr>
          <a:xfrm>
            <a:off x="-296040" y="3019631"/>
            <a:ext cx="12772103" cy="149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AF929-4A04-4D69-BC52-9615F7CB6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Prevalence of binge eating disorder (BED)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0BFED-EEDD-469A-8529-76247758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1. Hudson JI et al. </a:t>
            </a:r>
            <a:r>
              <a:rPr lang="pl-PL" dirty="0"/>
              <a:t>Biol Psychiatry. 2007 1;61:348-58.</a:t>
            </a:r>
            <a:r>
              <a:rPr lang="en-CA" dirty="0"/>
              <a:t> 2. Kessler RC et al. </a:t>
            </a:r>
            <a:r>
              <a:rPr lang="pl-PL" dirty="0"/>
              <a:t>Biol Psychiatry. 2013;73:904-14.</a:t>
            </a:r>
            <a:r>
              <a:rPr lang="en-CA" dirty="0"/>
              <a:t> 3. Census Canada. 2016 Projected population of 18 to 55 years old.</a:t>
            </a:r>
          </a:p>
        </p:txBody>
      </p:sp>
      <p:pic>
        <p:nvPicPr>
          <p:cNvPr id="17" name="Picture 16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9933A534-7DAB-47C2-B520-B0DAD87C0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615" y="1690688"/>
            <a:ext cx="1498600" cy="1498600"/>
          </a:xfrm>
          <a:prstGeom prst="rect">
            <a:avLst/>
          </a:prstGeom>
        </p:spPr>
      </p:pic>
      <p:pic>
        <p:nvPicPr>
          <p:cNvPr id="22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1DB266F0-9E4C-43D9-93DF-379ABBAA2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15" y="1970088"/>
            <a:ext cx="939800" cy="939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B3B2819-6F89-4FA3-921D-7423E8896EC6}"/>
              </a:ext>
            </a:extLst>
          </p:cNvPr>
          <p:cNvSpPr txBox="1"/>
          <p:nvPr/>
        </p:nvSpPr>
        <p:spPr>
          <a:xfrm>
            <a:off x="5046414" y="2995711"/>
            <a:ext cx="1731063" cy="144654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CA" sz="6000" b="1" dirty="0">
                <a:solidFill>
                  <a:srgbClr val="3366CC"/>
                </a:solidFill>
              </a:rPr>
              <a:t>1.9%</a:t>
            </a:r>
            <a:r>
              <a:rPr lang="en-CA" sz="2800" b="1" dirty="0">
                <a:solidFill>
                  <a:srgbClr val="3366CC"/>
                </a:solidFill>
              </a:rPr>
              <a:t> </a:t>
            </a:r>
          </a:p>
          <a:p>
            <a:r>
              <a:rPr lang="en-CA" sz="2800" b="1" dirty="0">
                <a:solidFill>
                  <a:srgbClr val="3366CC"/>
                </a:solidFill>
              </a:rPr>
              <a:t>affected</a:t>
            </a:r>
            <a:r>
              <a:rPr lang="en-CA" sz="2800" b="1" baseline="30000" dirty="0">
                <a:solidFill>
                  <a:srgbClr val="3366CC"/>
                </a:solidFill>
              </a:rPr>
              <a:t>1,2</a:t>
            </a:r>
            <a:endParaRPr lang="en-CA" sz="6000" b="1" dirty="0">
              <a:solidFill>
                <a:srgbClr val="3366CC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CB18DE-A936-44F1-8E83-7D23CAA3A57E}"/>
              </a:ext>
            </a:extLst>
          </p:cNvPr>
          <p:cNvSpPr txBox="1"/>
          <p:nvPr/>
        </p:nvSpPr>
        <p:spPr>
          <a:xfrm>
            <a:off x="5046416" y="4514854"/>
            <a:ext cx="1729961" cy="144655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CA" sz="6000" b="1" dirty="0">
                <a:solidFill>
                  <a:srgbClr val="3366CC"/>
                </a:solidFill>
              </a:rPr>
              <a:t>0.8%</a:t>
            </a:r>
          </a:p>
          <a:p>
            <a:r>
              <a:rPr lang="en-CA" sz="2800" b="1" dirty="0">
                <a:solidFill>
                  <a:srgbClr val="3366CC"/>
                </a:solidFill>
              </a:rPr>
              <a:t>affected</a:t>
            </a:r>
            <a:r>
              <a:rPr lang="en-CA" sz="2800" b="1" baseline="30000" dirty="0">
                <a:solidFill>
                  <a:srgbClr val="3366CC"/>
                </a:solidFill>
              </a:rPr>
              <a:t>1,2</a:t>
            </a:r>
            <a:endParaRPr lang="en-CA" sz="6000" b="1" dirty="0">
              <a:solidFill>
                <a:srgbClr val="3366CC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B3A33C-078D-4877-894A-DCD77E9ACFE1}"/>
              </a:ext>
            </a:extLst>
          </p:cNvPr>
          <p:cNvSpPr txBox="1"/>
          <p:nvPr/>
        </p:nvSpPr>
        <p:spPr>
          <a:xfrm>
            <a:off x="7730617" y="2995711"/>
            <a:ext cx="3185487" cy="144655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CA" sz="6000" b="1" dirty="0"/>
              <a:t>&gt;350,000</a:t>
            </a:r>
            <a:r>
              <a:rPr lang="en-CA" sz="2800" b="1" dirty="0"/>
              <a:t> </a:t>
            </a:r>
          </a:p>
          <a:p>
            <a:r>
              <a:rPr lang="en-CA" sz="2800" b="1" dirty="0"/>
              <a:t>Adults affected</a:t>
            </a:r>
            <a:r>
              <a:rPr lang="en-CA" sz="2800" b="1" baseline="30000" dirty="0"/>
              <a:t>1-3</a:t>
            </a:r>
            <a:endParaRPr lang="en-CA" sz="6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004EA7-021F-4BB4-A905-33304F65BFEB}"/>
              </a:ext>
            </a:extLst>
          </p:cNvPr>
          <p:cNvSpPr txBox="1"/>
          <p:nvPr/>
        </p:nvSpPr>
        <p:spPr>
          <a:xfrm>
            <a:off x="7730617" y="4514854"/>
            <a:ext cx="3185487" cy="144655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CA" sz="6000" b="1" dirty="0"/>
              <a:t>&gt;150,000</a:t>
            </a:r>
            <a:r>
              <a:rPr lang="en-CA" sz="2800" b="1" dirty="0"/>
              <a:t> </a:t>
            </a:r>
          </a:p>
          <a:p>
            <a:r>
              <a:rPr lang="en-CA" sz="2800" b="1" dirty="0"/>
              <a:t>Adults affected</a:t>
            </a:r>
            <a:r>
              <a:rPr lang="en-CA" sz="2800" b="1" baseline="30000" dirty="0"/>
              <a:t>1-3</a:t>
            </a:r>
            <a:endParaRPr lang="en-CA" sz="6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5EFC23-165E-44C8-AE74-E7B74AF574DB}"/>
              </a:ext>
            </a:extLst>
          </p:cNvPr>
          <p:cNvSpPr txBox="1"/>
          <p:nvPr/>
        </p:nvSpPr>
        <p:spPr>
          <a:xfrm>
            <a:off x="1308150" y="3919042"/>
            <a:ext cx="3111236" cy="52322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CA" sz="2800" b="1" dirty="0">
                <a:solidFill>
                  <a:srgbClr val="CC0099"/>
                </a:solidFill>
              </a:rPr>
              <a:t>Lifetime prevalence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538CD6-5DD9-421E-8621-ED4499407897}"/>
              </a:ext>
            </a:extLst>
          </p:cNvPr>
          <p:cNvSpPr txBox="1"/>
          <p:nvPr/>
        </p:nvSpPr>
        <p:spPr>
          <a:xfrm>
            <a:off x="1308149" y="5438185"/>
            <a:ext cx="3365088" cy="52322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CA" sz="2800" b="1" dirty="0">
                <a:solidFill>
                  <a:srgbClr val="CC0099"/>
                </a:solidFill>
              </a:rPr>
              <a:t>12-month prevalence</a:t>
            </a:r>
          </a:p>
        </p:txBody>
      </p:sp>
    </p:spTree>
    <p:extLst>
      <p:ext uri="{BB962C8B-B14F-4D97-AF65-F5344CB8AC3E}">
        <p14:creationId xmlns:p14="http://schemas.microsoft.com/office/powerpoint/2010/main" val="2404861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1A8B-2978-4D5E-98B6-83649C47C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and metabolic monitoring for patients taking atypical antipsychotics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AEDA9-6012-468C-A011-6F334D855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*for the duration of the treatment.</a:t>
            </a:r>
          </a:p>
          <a:p>
            <a:r>
              <a:rPr lang="en-US" dirty="0"/>
              <a:t>American Diabetes Association; American Psychiatric Association; American Association of Clinical Endocrinologists. </a:t>
            </a:r>
            <a:r>
              <a:rPr lang="pl-PL" dirty="0"/>
              <a:t>J Clin Psychiatry. 2004;65:267-72.</a:t>
            </a:r>
            <a:endParaRPr lang="en-CA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0E07C0D9-290A-49E5-B294-D26AD8220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240292"/>
              </p:ext>
            </p:extLst>
          </p:nvPr>
        </p:nvGraphicFramePr>
        <p:xfrm>
          <a:off x="641713" y="2150804"/>
          <a:ext cx="10896599" cy="3059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6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6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6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953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Baseline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month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r>
                        <a:rPr lang="en-US" sz="2000" baseline="30000" dirty="0"/>
                        <a:t>nd</a:t>
                      </a:r>
                      <a:r>
                        <a:rPr lang="en-US" sz="2000" dirty="0"/>
                        <a:t> month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r>
                        <a:rPr lang="en-US" sz="2000" baseline="30000" dirty="0"/>
                        <a:t>rd</a:t>
                      </a:r>
                      <a:r>
                        <a:rPr lang="en-US" sz="2000" dirty="0"/>
                        <a:t> month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Quarterly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Annually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/>
                        <a:t>Weight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0" dirty="0"/>
                        <a:t>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dirty="0"/>
                        <a:t>Blood pressure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dirty="0"/>
                        <a:t>Fasting glucose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dirty="0"/>
                        <a:t>Fasting lipid profile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381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1CF2-DDFA-4176-AF6F-B3E23006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weight management intervention works?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0F7F8-1B09-4F0A-9712-DDE1ACF1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Franz MJ et al. </a:t>
            </a:r>
            <a:r>
              <a:rPr lang="en-US" dirty="0"/>
              <a:t>J Am Diet Assoc. 2007;107:1755-67.</a:t>
            </a:r>
            <a:endParaRPr lang="en-CA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9421731-5B24-4EFC-BC38-DA8E0774ED7D}"/>
              </a:ext>
            </a:extLst>
          </p:cNvPr>
          <p:cNvGrpSpPr/>
          <p:nvPr/>
        </p:nvGrpSpPr>
        <p:grpSpPr>
          <a:xfrm>
            <a:off x="1402622" y="2272191"/>
            <a:ext cx="9374780" cy="4018640"/>
            <a:chOff x="1551454" y="2115190"/>
            <a:chExt cx="9374780" cy="401864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BB4ED06-33EB-41E5-BAE2-68F28C3AA066}"/>
                </a:ext>
              </a:extLst>
            </p:cNvPr>
            <p:cNvGrpSpPr/>
            <p:nvPr/>
          </p:nvGrpSpPr>
          <p:grpSpPr>
            <a:xfrm>
              <a:off x="2360128" y="5682779"/>
              <a:ext cx="7910750" cy="77324"/>
              <a:chOff x="2360128" y="5657378"/>
              <a:chExt cx="7910750" cy="77324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C704867-A6F4-4E32-84BA-6DA11BC3C307}"/>
                  </a:ext>
                </a:extLst>
              </p:cNvPr>
              <p:cNvCxnSpPr/>
              <p:nvPr/>
            </p:nvCxnSpPr>
            <p:spPr>
              <a:xfrm>
                <a:off x="2360128" y="5657378"/>
                <a:ext cx="791071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9539CE2-F7E8-4DD2-A95D-7CB73D44830A}"/>
                  </a:ext>
                </a:extLst>
              </p:cNvPr>
              <p:cNvCxnSpPr/>
              <p:nvPr/>
            </p:nvCxnSpPr>
            <p:spPr bwMode="auto">
              <a:xfrm>
                <a:off x="3957636" y="5657378"/>
                <a:ext cx="323" cy="7732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335BBA7-0737-4FD1-A59B-04D2AA560A22}"/>
                  </a:ext>
                </a:extLst>
              </p:cNvPr>
              <p:cNvCxnSpPr/>
              <p:nvPr/>
            </p:nvCxnSpPr>
            <p:spPr bwMode="auto">
              <a:xfrm>
                <a:off x="5403296" y="5657378"/>
                <a:ext cx="323" cy="7732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00D2325-D860-409C-A58A-898E82D5B669}"/>
                  </a:ext>
                </a:extLst>
              </p:cNvPr>
              <p:cNvCxnSpPr/>
              <p:nvPr/>
            </p:nvCxnSpPr>
            <p:spPr bwMode="auto">
              <a:xfrm>
                <a:off x="6941616" y="5657378"/>
                <a:ext cx="323" cy="7732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6ED5F02-9CF7-408B-8882-A28B382DC320}"/>
                  </a:ext>
                </a:extLst>
              </p:cNvPr>
              <p:cNvCxnSpPr/>
              <p:nvPr/>
            </p:nvCxnSpPr>
            <p:spPr bwMode="auto">
              <a:xfrm>
                <a:off x="8381916" y="5657378"/>
                <a:ext cx="323" cy="7732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296F615-5708-448A-BC79-757B6B8DF911}"/>
                  </a:ext>
                </a:extLst>
              </p:cNvPr>
              <p:cNvCxnSpPr/>
              <p:nvPr/>
            </p:nvCxnSpPr>
            <p:spPr bwMode="auto">
              <a:xfrm>
                <a:off x="10270555" y="5657378"/>
                <a:ext cx="323" cy="7732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CA4BA5C-93C6-4C20-9EB9-AE150A44613B}"/>
                </a:ext>
              </a:extLst>
            </p:cNvPr>
            <p:cNvGrpSpPr/>
            <p:nvPr/>
          </p:nvGrpSpPr>
          <p:grpSpPr>
            <a:xfrm>
              <a:off x="1551454" y="2134200"/>
              <a:ext cx="812218" cy="3690380"/>
              <a:chOff x="1551454" y="2134200"/>
              <a:chExt cx="812218" cy="3690380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9A2EDF3-CE47-4B2E-97AE-127EBE1B9DBA}"/>
                  </a:ext>
                </a:extLst>
              </p:cNvPr>
              <p:cNvGrpSpPr/>
              <p:nvPr/>
            </p:nvGrpSpPr>
            <p:grpSpPr>
              <a:xfrm>
                <a:off x="1593624" y="2134200"/>
                <a:ext cx="660650" cy="3690380"/>
                <a:chOff x="1593624" y="2134200"/>
                <a:chExt cx="660650" cy="369038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63081A-773B-49D6-9DDD-631307EACA9D}"/>
                    </a:ext>
                  </a:extLst>
                </p:cNvPr>
                <p:cNvSpPr txBox="1"/>
                <p:nvPr/>
              </p:nvSpPr>
              <p:spPr>
                <a:xfrm>
                  <a:off x="1593624" y="5547581"/>
                  <a:ext cx="660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8576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200" kern="0" dirty="0">
                      <a:cs typeface="Arial" charset="0"/>
                    </a:rPr>
                    <a:t>-20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0106EA-C4DB-41DC-985F-AF3AF264B045}"/>
                    </a:ext>
                  </a:extLst>
                </p:cNvPr>
                <p:cNvSpPr txBox="1"/>
                <p:nvPr/>
              </p:nvSpPr>
              <p:spPr>
                <a:xfrm>
                  <a:off x="1593624" y="5237270"/>
                  <a:ext cx="660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8576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200" kern="0" dirty="0">
                      <a:cs typeface="Arial" charset="0"/>
                    </a:rPr>
                    <a:t>-18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54471D4-4B0B-4547-A2C8-82E25B428D90}"/>
                    </a:ext>
                  </a:extLst>
                </p:cNvPr>
                <p:cNvSpPr txBox="1"/>
                <p:nvPr/>
              </p:nvSpPr>
              <p:spPr>
                <a:xfrm>
                  <a:off x="1593624" y="4926962"/>
                  <a:ext cx="660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8576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200" kern="0" dirty="0">
                      <a:cs typeface="Arial" charset="0"/>
                    </a:rPr>
                    <a:t>-16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323CAC7-D7A8-4E4E-B0E2-F4D10C0FC7B8}"/>
                    </a:ext>
                  </a:extLst>
                </p:cNvPr>
                <p:cNvSpPr txBox="1"/>
                <p:nvPr/>
              </p:nvSpPr>
              <p:spPr>
                <a:xfrm>
                  <a:off x="1593624" y="4616656"/>
                  <a:ext cx="660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8576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200" kern="0" dirty="0">
                      <a:cs typeface="Arial" charset="0"/>
                    </a:rPr>
                    <a:t>-14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FD3CE93-A596-49A9-8766-44119BC86173}"/>
                    </a:ext>
                  </a:extLst>
                </p:cNvPr>
                <p:cNvSpPr txBox="1"/>
                <p:nvPr/>
              </p:nvSpPr>
              <p:spPr>
                <a:xfrm>
                  <a:off x="1593624" y="4306349"/>
                  <a:ext cx="660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8576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200" kern="0" dirty="0">
                      <a:cs typeface="Arial" charset="0"/>
                    </a:rPr>
                    <a:t>-12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6ADBA8E-AB60-468E-9CB0-1C32EE32FFD5}"/>
                    </a:ext>
                  </a:extLst>
                </p:cNvPr>
                <p:cNvSpPr txBox="1"/>
                <p:nvPr/>
              </p:nvSpPr>
              <p:spPr>
                <a:xfrm>
                  <a:off x="1593624" y="3996042"/>
                  <a:ext cx="660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8576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200" kern="0" dirty="0">
                      <a:cs typeface="Arial" charset="0"/>
                    </a:rPr>
                    <a:t>-10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CBBCDF4-576D-4F92-BF55-56EF27F8D36A}"/>
                    </a:ext>
                  </a:extLst>
                </p:cNvPr>
                <p:cNvSpPr txBox="1"/>
                <p:nvPr/>
              </p:nvSpPr>
              <p:spPr>
                <a:xfrm>
                  <a:off x="1593624" y="3685735"/>
                  <a:ext cx="660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8576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200" kern="0" dirty="0">
                      <a:cs typeface="Arial" charset="0"/>
                    </a:rPr>
                    <a:t>-8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C333CD8-5CC8-4F1D-A7A6-ED82CB19C71E}"/>
                    </a:ext>
                  </a:extLst>
                </p:cNvPr>
                <p:cNvSpPr txBox="1"/>
                <p:nvPr/>
              </p:nvSpPr>
              <p:spPr>
                <a:xfrm>
                  <a:off x="1593624" y="3375428"/>
                  <a:ext cx="660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8576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200" kern="0" dirty="0">
                      <a:cs typeface="Arial" charset="0"/>
                    </a:rPr>
                    <a:t>-6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EC6BAB3-7770-4658-8231-CF7D37169B3C}"/>
                    </a:ext>
                  </a:extLst>
                </p:cNvPr>
                <p:cNvSpPr txBox="1"/>
                <p:nvPr/>
              </p:nvSpPr>
              <p:spPr>
                <a:xfrm>
                  <a:off x="1593624" y="3065121"/>
                  <a:ext cx="660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8576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200" kern="0" dirty="0">
                      <a:cs typeface="Arial" charset="0"/>
                    </a:rPr>
                    <a:t>-4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5CFFF19-D78D-484E-8DA7-573544BF60E0}"/>
                    </a:ext>
                  </a:extLst>
                </p:cNvPr>
                <p:cNvSpPr txBox="1"/>
                <p:nvPr/>
              </p:nvSpPr>
              <p:spPr>
                <a:xfrm>
                  <a:off x="1593624" y="2754815"/>
                  <a:ext cx="660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8576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200" kern="0" dirty="0">
                      <a:cs typeface="Arial" charset="0"/>
                    </a:rPr>
                    <a:t>-2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0EF0285-4767-43E1-8433-E382C4116143}"/>
                    </a:ext>
                  </a:extLst>
                </p:cNvPr>
                <p:cNvSpPr txBox="1"/>
                <p:nvPr/>
              </p:nvSpPr>
              <p:spPr>
                <a:xfrm>
                  <a:off x="1593624" y="2444507"/>
                  <a:ext cx="660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8576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200" kern="0" dirty="0">
                      <a:cs typeface="Arial" charset="0"/>
                    </a:rPr>
                    <a:t>0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8126A0-12EC-4D43-A9D6-AE3175E77EE9}"/>
                    </a:ext>
                  </a:extLst>
                </p:cNvPr>
                <p:cNvSpPr txBox="1"/>
                <p:nvPr/>
              </p:nvSpPr>
              <p:spPr>
                <a:xfrm>
                  <a:off x="1593624" y="2134200"/>
                  <a:ext cx="660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8576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200" kern="0" dirty="0">
                      <a:cs typeface="Arial" charset="0"/>
                    </a:rPr>
                    <a:t>2</a:t>
                  </a: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3836E6A-8E1B-4EF2-96A4-90913A4D73BF}"/>
                  </a:ext>
                </a:extLst>
              </p:cNvPr>
              <p:cNvGrpSpPr/>
              <p:nvPr/>
            </p:nvGrpSpPr>
            <p:grpSpPr>
              <a:xfrm>
                <a:off x="2250291" y="2262165"/>
                <a:ext cx="113381" cy="3434451"/>
                <a:chOff x="2250291" y="2250623"/>
                <a:chExt cx="113381" cy="3434451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337415C4-4D20-4F1B-805E-F5BA1007CD70}"/>
                    </a:ext>
                  </a:extLst>
                </p:cNvPr>
                <p:cNvCxnSpPr/>
                <p:nvPr/>
              </p:nvCxnSpPr>
              <p:spPr>
                <a:xfrm rot="5400000">
                  <a:off x="646446" y="3967849"/>
                  <a:ext cx="343445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CA159538-6F32-4A4F-8E13-140B60E11FF9}"/>
                    </a:ext>
                  </a:extLst>
                </p:cNvPr>
                <p:cNvGrpSpPr/>
                <p:nvPr/>
              </p:nvGrpSpPr>
              <p:grpSpPr>
                <a:xfrm>
                  <a:off x="2250291" y="2270241"/>
                  <a:ext cx="113381" cy="3414234"/>
                  <a:chOff x="2250291" y="2270241"/>
                  <a:chExt cx="113381" cy="3414234"/>
                </a:xfrm>
              </p:grpSpPr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1B01BBBC-08CB-45BE-8B9C-D1E91DBC517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50291" y="2270241"/>
                    <a:ext cx="11338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2A42BEFD-ABE4-42C3-B9A6-9FC2858C490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50291" y="2580626"/>
                    <a:ext cx="11338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183E8030-4C1D-4BBF-A0D7-29929107AF8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50291" y="2891011"/>
                    <a:ext cx="11338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122301A2-C88A-42CB-911B-1909B268F5D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50291" y="3201396"/>
                    <a:ext cx="11338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9165778D-F9FD-41CB-A592-31EFCF7928D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50291" y="3511781"/>
                    <a:ext cx="11338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BC18B210-A30F-4E81-A255-322ACEBEAE9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50291" y="3822166"/>
                    <a:ext cx="11338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CCF30D1B-8A63-481A-BF16-AC2FAAB837A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50291" y="4132551"/>
                    <a:ext cx="11338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F5F6D9B1-B296-48C3-A8E7-31C4DF1D38B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50291" y="4442936"/>
                    <a:ext cx="11338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519C8C29-7A8F-4424-8CE9-47BC790996E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50291" y="4753321"/>
                    <a:ext cx="11338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F43FCA26-2C9D-4360-AD94-8F9B191A44B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50291" y="5063706"/>
                    <a:ext cx="11338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62BAA31F-B18B-4998-896B-77B383E9882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50291" y="5374091"/>
                    <a:ext cx="11338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369A46F5-3A7D-4BC7-B1B9-BDAA48BF6F1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50291" y="5684475"/>
                    <a:ext cx="11338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5B4C7F-CC3E-4A62-AEC1-37B11C00BC57}"/>
                  </a:ext>
                </a:extLst>
              </p:cNvPr>
              <p:cNvSpPr txBox="1"/>
              <p:nvPr/>
            </p:nvSpPr>
            <p:spPr>
              <a:xfrm rot="16200000">
                <a:off x="747067" y="3810116"/>
                <a:ext cx="19473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/>
                  <a:t>Weight loss (kg)</a:t>
                </a:r>
              </a:p>
            </p:txBody>
          </p:sp>
        </p:grpSp>
        <p:sp>
          <p:nvSpPr>
            <p:cNvPr id="50" name="Rectangle 52">
              <a:extLst>
                <a:ext uri="{FF2B5EF4-FFF2-40B4-BE49-F238E27FC236}">
                  <a16:creationId xmlns:a16="http://schemas.microsoft.com/office/drawing/2014/main" id="{313B05B0-FDE6-4C35-9FB3-03A491244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738" y="5887609"/>
              <a:ext cx="6456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Osaka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Osaka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Osaka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Osaka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Osaka" charset="-128"/>
                </a:defRPr>
              </a:lvl9pPr>
            </a:lstStyle>
            <a:p>
              <a:pPr algn="ctr" defTabSz="68576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dirty="0">
                  <a:latin typeface="+mn-lt"/>
                </a:rPr>
                <a:t>Months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E0D77F-450E-4AA2-B22E-9B1BBC7CBADA}"/>
                </a:ext>
              </a:extLst>
            </p:cNvPr>
            <p:cNvGrpSpPr/>
            <p:nvPr/>
          </p:nvGrpSpPr>
          <p:grpSpPr>
            <a:xfrm>
              <a:off x="1880933" y="5751071"/>
              <a:ext cx="9045301" cy="276999"/>
              <a:chOff x="1880933" y="5751071"/>
              <a:chExt cx="9045301" cy="27699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C36A49-D405-4CCD-9E67-C65840C164CD}"/>
                  </a:ext>
                </a:extLst>
              </p:cNvPr>
              <p:cNvSpPr txBox="1"/>
              <p:nvPr/>
            </p:nvSpPr>
            <p:spPr>
              <a:xfrm>
                <a:off x="3480696" y="5751071"/>
                <a:ext cx="9526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kern="0" dirty="0">
                    <a:cs typeface="Arial" charset="0"/>
                  </a:rPr>
                  <a:t>6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D8CF53-1F1E-48EE-BC9C-4A2FAA9BFE93}"/>
                  </a:ext>
                </a:extLst>
              </p:cNvPr>
              <p:cNvSpPr txBox="1"/>
              <p:nvPr/>
            </p:nvSpPr>
            <p:spPr>
              <a:xfrm>
                <a:off x="4815186" y="5751071"/>
                <a:ext cx="11895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kern="0" dirty="0">
                    <a:cs typeface="Arial" charset="0"/>
                  </a:rPr>
                  <a:t>12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1CA5BC-4070-4CCE-8316-868E0C691AAF}"/>
                  </a:ext>
                </a:extLst>
              </p:cNvPr>
              <p:cNvSpPr txBox="1"/>
              <p:nvPr/>
            </p:nvSpPr>
            <p:spPr>
              <a:xfrm>
                <a:off x="6314428" y="5751071"/>
                <a:ext cx="12708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kern="0" dirty="0">
                    <a:cs typeface="Arial" charset="0"/>
                  </a:rPr>
                  <a:t>24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CAC3C4-1EA1-437D-AB09-E83D79C494B2}"/>
                  </a:ext>
                </a:extLst>
              </p:cNvPr>
              <p:cNvSpPr txBox="1"/>
              <p:nvPr/>
            </p:nvSpPr>
            <p:spPr>
              <a:xfrm>
                <a:off x="7807154" y="5751071"/>
                <a:ext cx="1156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kern="0" dirty="0">
                    <a:cs typeface="Arial" charset="0"/>
                  </a:rPr>
                  <a:t>36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C2C7F8-330E-4E50-978E-D2B5C882CDB6}"/>
                  </a:ext>
                </a:extLst>
              </p:cNvPr>
              <p:cNvSpPr txBox="1"/>
              <p:nvPr/>
            </p:nvSpPr>
            <p:spPr>
              <a:xfrm>
                <a:off x="9634542" y="5751071"/>
                <a:ext cx="1291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kern="0" dirty="0">
                    <a:cs typeface="Arial" charset="0"/>
                  </a:rPr>
                  <a:t>48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8D9D76-EAA9-41CB-93C4-AD9F97DE769A}"/>
                  </a:ext>
                </a:extLst>
              </p:cNvPr>
              <p:cNvSpPr txBox="1"/>
              <p:nvPr/>
            </p:nvSpPr>
            <p:spPr>
              <a:xfrm>
                <a:off x="1880933" y="5751071"/>
                <a:ext cx="9526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kern="0" dirty="0">
                    <a:cs typeface="Arial" charset="0"/>
                  </a:rPr>
                  <a:t>0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56EBEA9-6D02-4C27-9D87-525B7BC512BA}"/>
                </a:ext>
              </a:extLst>
            </p:cNvPr>
            <p:cNvGrpSpPr/>
            <p:nvPr/>
          </p:nvGrpSpPr>
          <p:grpSpPr>
            <a:xfrm>
              <a:off x="2339245" y="2115190"/>
              <a:ext cx="7696468" cy="3267035"/>
              <a:chOff x="2339245" y="2115190"/>
              <a:chExt cx="7696468" cy="3267035"/>
            </a:xfrm>
          </p:grpSpPr>
          <p:sp>
            <p:nvSpPr>
              <p:cNvPr id="24" name="Freeform 32">
                <a:extLst>
                  <a:ext uri="{FF2B5EF4-FFF2-40B4-BE49-F238E27FC236}">
                    <a16:creationId xmlns:a16="http://schemas.microsoft.com/office/drawing/2014/main" id="{AA283B4E-E24D-4FE5-858D-F2DA10645D25}"/>
                  </a:ext>
                </a:extLst>
              </p:cNvPr>
              <p:cNvSpPr/>
              <p:nvPr/>
            </p:nvSpPr>
            <p:spPr>
              <a:xfrm>
                <a:off x="2350635" y="2441747"/>
                <a:ext cx="7586087" cy="185015"/>
              </a:xfrm>
              <a:custGeom>
                <a:avLst/>
                <a:gdLst>
                  <a:gd name="connsiteX0" fmla="*/ 0 w 6343650"/>
                  <a:gd name="connsiteY0" fmla="*/ 68262 h 163512"/>
                  <a:gd name="connsiteX1" fmla="*/ 314325 w 6343650"/>
                  <a:gd name="connsiteY1" fmla="*/ 106362 h 163512"/>
                  <a:gd name="connsiteX2" fmla="*/ 733425 w 6343650"/>
                  <a:gd name="connsiteY2" fmla="*/ 144462 h 163512"/>
                  <a:gd name="connsiteX3" fmla="*/ 1266825 w 6343650"/>
                  <a:gd name="connsiteY3" fmla="*/ 163512 h 163512"/>
                  <a:gd name="connsiteX4" fmla="*/ 2571750 w 6343650"/>
                  <a:gd name="connsiteY4" fmla="*/ 144462 h 163512"/>
                  <a:gd name="connsiteX5" fmla="*/ 3810000 w 6343650"/>
                  <a:gd name="connsiteY5" fmla="*/ 106362 h 163512"/>
                  <a:gd name="connsiteX6" fmla="*/ 4162425 w 6343650"/>
                  <a:gd name="connsiteY6" fmla="*/ 87312 h 163512"/>
                  <a:gd name="connsiteX7" fmla="*/ 4714875 w 6343650"/>
                  <a:gd name="connsiteY7" fmla="*/ 20637 h 163512"/>
                  <a:gd name="connsiteX8" fmla="*/ 5086350 w 6343650"/>
                  <a:gd name="connsiteY8" fmla="*/ 11112 h 163512"/>
                  <a:gd name="connsiteX9" fmla="*/ 5724525 w 6343650"/>
                  <a:gd name="connsiteY9" fmla="*/ 11112 h 163512"/>
                  <a:gd name="connsiteX10" fmla="*/ 6343650 w 6343650"/>
                  <a:gd name="connsiteY10" fmla="*/ 77787 h 163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43650" h="163512">
                    <a:moveTo>
                      <a:pt x="0" y="68262"/>
                    </a:moveTo>
                    <a:cubicBezTo>
                      <a:pt x="96044" y="80962"/>
                      <a:pt x="192088" y="93662"/>
                      <a:pt x="314325" y="106362"/>
                    </a:cubicBezTo>
                    <a:cubicBezTo>
                      <a:pt x="436562" y="119062"/>
                      <a:pt x="574675" y="134937"/>
                      <a:pt x="733425" y="144462"/>
                    </a:cubicBezTo>
                    <a:cubicBezTo>
                      <a:pt x="892175" y="153987"/>
                      <a:pt x="960438" y="163512"/>
                      <a:pt x="1266825" y="163512"/>
                    </a:cubicBezTo>
                    <a:cubicBezTo>
                      <a:pt x="1573212" y="163512"/>
                      <a:pt x="2571750" y="144462"/>
                      <a:pt x="2571750" y="144462"/>
                    </a:cubicBezTo>
                    <a:lnTo>
                      <a:pt x="3810000" y="106362"/>
                    </a:lnTo>
                    <a:cubicBezTo>
                      <a:pt x="4075113" y="96837"/>
                      <a:pt x="4011613" y="101600"/>
                      <a:pt x="4162425" y="87312"/>
                    </a:cubicBezTo>
                    <a:cubicBezTo>
                      <a:pt x="4313238" y="73025"/>
                      <a:pt x="4560888" y="33337"/>
                      <a:pt x="4714875" y="20637"/>
                    </a:cubicBezTo>
                    <a:cubicBezTo>
                      <a:pt x="4868862" y="7937"/>
                      <a:pt x="5086350" y="11112"/>
                      <a:pt x="5086350" y="11112"/>
                    </a:cubicBezTo>
                    <a:cubicBezTo>
                      <a:pt x="5254625" y="9525"/>
                      <a:pt x="5514975" y="0"/>
                      <a:pt x="5724525" y="11112"/>
                    </a:cubicBezTo>
                    <a:cubicBezTo>
                      <a:pt x="5934075" y="22224"/>
                      <a:pt x="6138862" y="50005"/>
                      <a:pt x="6343650" y="77787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srgbClr val="001965"/>
                  </a:solidFill>
                </a:endParaRPr>
              </a:p>
            </p:txBody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13616259-4829-4E0B-B473-6F68D67D9F08}"/>
                  </a:ext>
                </a:extLst>
              </p:cNvPr>
              <p:cNvSpPr/>
              <p:nvPr/>
            </p:nvSpPr>
            <p:spPr>
              <a:xfrm>
                <a:off x="2362028" y="2518986"/>
                <a:ext cx="3029879" cy="422121"/>
              </a:xfrm>
              <a:custGeom>
                <a:avLst/>
                <a:gdLst>
                  <a:gd name="connsiteX0" fmla="*/ 0 w 2533650"/>
                  <a:gd name="connsiteY0" fmla="*/ 0 h 373063"/>
                  <a:gd name="connsiteX1" fmla="*/ 409575 w 2533650"/>
                  <a:gd name="connsiteY1" fmla="*/ 133350 h 373063"/>
                  <a:gd name="connsiteX2" fmla="*/ 857250 w 2533650"/>
                  <a:gd name="connsiteY2" fmla="*/ 276225 h 373063"/>
                  <a:gd name="connsiteX3" fmla="*/ 1257300 w 2533650"/>
                  <a:gd name="connsiteY3" fmla="*/ 342900 h 373063"/>
                  <a:gd name="connsiteX4" fmla="*/ 1647825 w 2533650"/>
                  <a:gd name="connsiteY4" fmla="*/ 342900 h 373063"/>
                  <a:gd name="connsiteX5" fmla="*/ 2533650 w 2533650"/>
                  <a:gd name="connsiteY5" fmla="*/ 161925 h 37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3650" h="373063">
                    <a:moveTo>
                      <a:pt x="0" y="0"/>
                    </a:moveTo>
                    <a:lnTo>
                      <a:pt x="409575" y="133350"/>
                    </a:lnTo>
                    <a:cubicBezTo>
                      <a:pt x="552450" y="179387"/>
                      <a:pt x="715963" y="241300"/>
                      <a:pt x="857250" y="276225"/>
                    </a:cubicBezTo>
                    <a:cubicBezTo>
                      <a:pt x="998537" y="311150"/>
                      <a:pt x="1125538" y="331788"/>
                      <a:pt x="1257300" y="342900"/>
                    </a:cubicBezTo>
                    <a:cubicBezTo>
                      <a:pt x="1389062" y="354012"/>
                      <a:pt x="1435100" y="373063"/>
                      <a:pt x="1647825" y="342900"/>
                    </a:cubicBezTo>
                    <a:cubicBezTo>
                      <a:pt x="1860550" y="312738"/>
                      <a:pt x="2197100" y="237331"/>
                      <a:pt x="2533650" y="16192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srgbClr val="001965"/>
                  </a:solidFill>
                </a:endParaRPr>
              </a:p>
            </p:txBody>
          </p:sp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807AA1EB-C797-49E9-8377-2D13D45D6059}"/>
                  </a:ext>
                </a:extLst>
              </p:cNvPr>
              <p:cNvSpPr/>
              <p:nvPr/>
            </p:nvSpPr>
            <p:spPr>
              <a:xfrm>
                <a:off x="2339245" y="2529763"/>
                <a:ext cx="7586087" cy="820892"/>
              </a:xfrm>
              <a:custGeom>
                <a:avLst/>
                <a:gdLst>
                  <a:gd name="connsiteX0" fmla="*/ 0 w 6343650"/>
                  <a:gd name="connsiteY0" fmla="*/ 0 h 725488"/>
                  <a:gd name="connsiteX1" fmla="*/ 428625 w 6343650"/>
                  <a:gd name="connsiteY1" fmla="*/ 247650 h 725488"/>
                  <a:gd name="connsiteX2" fmla="*/ 1000125 w 6343650"/>
                  <a:gd name="connsiteY2" fmla="*/ 581025 h 725488"/>
                  <a:gd name="connsiteX3" fmla="*/ 1295400 w 6343650"/>
                  <a:gd name="connsiteY3" fmla="*/ 676275 h 725488"/>
                  <a:gd name="connsiteX4" fmla="*/ 1571625 w 6343650"/>
                  <a:gd name="connsiteY4" fmla="*/ 723900 h 725488"/>
                  <a:gd name="connsiteX5" fmla="*/ 2286000 w 6343650"/>
                  <a:gd name="connsiteY5" fmla="*/ 666750 h 725488"/>
                  <a:gd name="connsiteX6" fmla="*/ 2533650 w 6343650"/>
                  <a:gd name="connsiteY6" fmla="*/ 647700 h 725488"/>
                  <a:gd name="connsiteX7" fmla="*/ 3409950 w 6343650"/>
                  <a:gd name="connsiteY7" fmla="*/ 647700 h 725488"/>
                  <a:gd name="connsiteX8" fmla="*/ 3848100 w 6343650"/>
                  <a:gd name="connsiteY8" fmla="*/ 619125 h 725488"/>
                  <a:gd name="connsiteX9" fmla="*/ 4562475 w 6343650"/>
                  <a:gd name="connsiteY9" fmla="*/ 428625 h 725488"/>
                  <a:gd name="connsiteX10" fmla="*/ 5067300 w 6343650"/>
                  <a:gd name="connsiteY10" fmla="*/ 314325 h 725488"/>
                  <a:gd name="connsiteX11" fmla="*/ 5505450 w 6343650"/>
                  <a:gd name="connsiteY11" fmla="*/ 323850 h 725488"/>
                  <a:gd name="connsiteX12" fmla="*/ 6343650 w 6343650"/>
                  <a:gd name="connsiteY12" fmla="*/ 428625 h 72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43650" h="725488">
                    <a:moveTo>
                      <a:pt x="0" y="0"/>
                    </a:moveTo>
                    <a:lnTo>
                      <a:pt x="428625" y="247650"/>
                    </a:lnTo>
                    <a:cubicBezTo>
                      <a:pt x="595312" y="344487"/>
                      <a:pt x="855662" y="509587"/>
                      <a:pt x="1000125" y="581025"/>
                    </a:cubicBezTo>
                    <a:cubicBezTo>
                      <a:pt x="1144588" y="652463"/>
                      <a:pt x="1200150" y="652463"/>
                      <a:pt x="1295400" y="676275"/>
                    </a:cubicBezTo>
                    <a:cubicBezTo>
                      <a:pt x="1390650" y="700088"/>
                      <a:pt x="1406525" y="725488"/>
                      <a:pt x="1571625" y="723900"/>
                    </a:cubicBezTo>
                    <a:cubicBezTo>
                      <a:pt x="1736725" y="722312"/>
                      <a:pt x="2286000" y="666750"/>
                      <a:pt x="2286000" y="666750"/>
                    </a:cubicBezTo>
                    <a:cubicBezTo>
                      <a:pt x="2446337" y="654050"/>
                      <a:pt x="2346325" y="650875"/>
                      <a:pt x="2533650" y="647700"/>
                    </a:cubicBezTo>
                    <a:cubicBezTo>
                      <a:pt x="2720975" y="644525"/>
                      <a:pt x="3190875" y="652463"/>
                      <a:pt x="3409950" y="647700"/>
                    </a:cubicBezTo>
                    <a:cubicBezTo>
                      <a:pt x="3629025" y="642938"/>
                      <a:pt x="3656013" y="655637"/>
                      <a:pt x="3848100" y="619125"/>
                    </a:cubicBezTo>
                    <a:cubicBezTo>
                      <a:pt x="4040187" y="582613"/>
                      <a:pt x="4359275" y="479425"/>
                      <a:pt x="4562475" y="428625"/>
                    </a:cubicBezTo>
                    <a:cubicBezTo>
                      <a:pt x="4765675" y="377825"/>
                      <a:pt x="4910138" y="331787"/>
                      <a:pt x="5067300" y="314325"/>
                    </a:cubicBezTo>
                    <a:cubicBezTo>
                      <a:pt x="5224462" y="296863"/>
                      <a:pt x="5292725" y="304800"/>
                      <a:pt x="5505450" y="323850"/>
                    </a:cubicBezTo>
                    <a:cubicBezTo>
                      <a:pt x="5718175" y="342900"/>
                      <a:pt x="6030912" y="385762"/>
                      <a:pt x="6343650" y="42862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srgbClr val="001965"/>
                  </a:solidFill>
                </a:endParaRPr>
              </a:p>
            </p:txBody>
          </p:sp>
          <p:sp>
            <p:nvSpPr>
              <p:cNvPr id="27" name="Freeform 35">
                <a:extLst>
                  <a:ext uri="{FF2B5EF4-FFF2-40B4-BE49-F238E27FC236}">
                    <a16:creationId xmlns:a16="http://schemas.microsoft.com/office/drawing/2014/main" id="{55233C81-9C4B-45A7-BDBC-43155F11F6D9}"/>
                  </a:ext>
                </a:extLst>
              </p:cNvPr>
              <p:cNvSpPr/>
              <p:nvPr/>
            </p:nvSpPr>
            <p:spPr>
              <a:xfrm>
                <a:off x="2350636" y="2529763"/>
                <a:ext cx="4556209" cy="1681300"/>
              </a:xfrm>
              <a:custGeom>
                <a:avLst/>
                <a:gdLst>
                  <a:gd name="connsiteX0" fmla="*/ 0 w 3810000"/>
                  <a:gd name="connsiteY0" fmla="*/ 0 h 1485900"/>
                  <a:gd name="connsiteX1" fmla="*/ 190500 w 3810000"/>
                  <a:gd name="connsiteY1" fmla="*/ 152400 h 1485900"/>
                  <a:gd name="connsiteX2" fmla="*/ 495300 w 3810000"/>
                  <a:gd name="connsiteY2" fmla="*/ 495300 h 1485900"/>
                  <a:gd name="connsiteX3" fmla="*/ 990600 w 3810000"/>
                  <a:gd name="connsiteY3" fmla="*/ 981075 h 1485900"/>
                  <a:gd name="connsiteX4" fmla="*/ 1295400 w 3810000"/>
                  <a:gd name="connsiteY4" fmla="*/ 1162050 h 1485900"/>
                  <a:gd name="connsiteX5" fmla="*/ 1647825 w 3810000"/>
                  <a:gd name="connsiteY5" fmla="*/ 1228725 h 1485900"/>
                  <a:gd name="connsiteX6" fmla="*/ 2247900 w 3810000"/>
                  <a:gd name="connsiteY6" fmla="*/ 1123950 h 1485900"/>
                  <a:gd name="connsiteX7" fmla="*/ 2543175 w 3810000"/>
                  <a:gd name="connsiteY7" fmla="*/ 1143000 h 1485900"/>
                  <a:gd name="connsiteX8" fmla="*/ 3019425 w 3810000"/>
                  <a:gd name="connsiteY8" fmla="*/ 1238250 h 1485900"/>
                  <a:gd name="connsiteX9" fmla="*/ 3810000 w 3810000"/>
                  <a:gd name="connsiteY9" fmla="*/ 148590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0" h="1485900">
                    <a:moveTo>
                      <a:pt x="0" y="0"/>
                    </a:moveTo>
                    <a:cubicBezTo>
                      <a:pt x="53975" y="34925"/>
                      <a:pt x="107950" y="69850"/>
                      <a:pt x="190500" y="152400"/>
                    </a:cubicBezTo>
                    <a:cubicBezTo>
                      <a:pt x="273050" y="234950"/>
                      <a:pt x="361950" y="357188"/>
                      <a:pt x="495300" y="495300"/>
                    </a:cubicBezTo>
                    <a:cubicBezTo>
                      <a:pt x="628650" y="633412"/>
                      <a:pt x="857250" y="869950"/>
                      <a:pt x="990600" y="981075"/>
                    </a:cubicBezTo>
                    <a:cubicBezTo>
                      <a:pt x="1123950" y="1092200"/>
                      <a:pt x="1185862" y="1120775"/>
                      <a:pt x="1295400" y="1162050"/>
                    </a:cubicBezTo>
                    <a:cubicBezTo>
                      <a:pt x="1404938" y="1203325"/>
                      <a:pt x="1489075" y="1235075"/>
                      <a:pt x="1647825" y="1228725"/>
                    </a:cubicBezTo>
                    <a:cubicBezTo>
                      <a:pt x="1806575" y="1222375"/>
                      <a:pt x="2098675" y="1138238"/>
                      <a:pt x="2247900" y="1123950"/>
                    </a:cubicBezTo>
                    <a:cubicBezTo>
                      <a:pt x="2397125" y="1109663"/>
                      <a:pt x="2414587" y="1123950"/>
                      <a:pt x="2543175" y="1143000"/>
                    </a:cubicBezTo>
                    <a:cubicBezTo>
                      <a:pt x="2671763" y="1162050"/>
                      <a:pt x="2808288" y="1181100"/>
                      <a:pt x="3019425" y="1238250"/>
                    </a:cubicBezTo>
                    <a:cubicBezTo>
                      <a:pt x="3230562" y="1295400"/>
                      <a:pt x="3520281" y="1390650"/>
                      <a:pt x="3810000" y="148590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srgbClr val="001965"/>
                  </a:solidFill>
                </a:endParaRPr>
              </a:p>
            </p:txBody>
          </p:sp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6D97260B-5363-4F56-A4C9-ED37A0ED03AE}"/>
                  </a:ext>
                </a:extLst>
              </p:cNvPr>
              <p:cNvSpPr/>
              <p:nvPr/>
            </p:nvSpPr>
            <p:spPr>
              <a:xfrm>
                <a:off x="2362028" y="2540541"/>
                <a:ext cx="7574697" cy="1392103"/>
              </a:xfrm>
              <a:custGeom>
                <a:avLst/>
                <a:gdLst>
                  <a:gd name="connsiteX0" fmla="*/ 0 w 6334125"/>
                  <a:gd name="connsiteY0" fmla="*/ 0 h 1230313"/>
                  <a:gd name="connsiteX1" fmla="*/ 152400 w 6334125"/>
                  <a:gd name="connsiteY1" fmla="*/ 114300 h 1230313"/>
                  <a:gd name="connsiteX2" fmla="*/ 447675 w 6334125"/>
                  <a:gd name="connsiteY2" fmla="*/ 438150 h 1230313"/>
                  <a:gd name="connsiteX3" fmla="*/ 1038225 w 6334125"/>
                  <a:gd name="connsiteY3" fmla="*/ 981075 h 1230313"/>
                  <a:gd name="connsiteX4" fmla="*/ 1276350 w 6334125"/>
                  <a:gd name="connsiteY4" fmla="*/ 1114425 h 1230313"/>
                  <a:gd name="connsiteX5" fmla="*/ 1562100 w 6334125"/>
                  <a:gd name="connsiteY5" fmla="*/ 1209675 h 1230313"/>
                  <a:gd name="connsiteX6" fmla="*/ 1971675 w 6334125"/>
                  <a:gd name="connsiteY6" fmla="*/ 1219200 h 1230313"/>
                  <a:gd name="connsiteX7" fmla="*/ 2305050 w 6334125"/>
                  <a:gd name="connsiteY7" fmla="*/ 1143000 h 1230313"/>
                  <a:gd name="connsiteX8" fmla="*/ 2867025 w 6334125"/>
                  <a:gd name="connsiteY8" fmla="*/ 1104900 h 1230313"/>
                  <a:gd name="connsiteX9" fmla="*/ 3648075 w 6334125"/>
                  <a:gd name="connsiteY9" fmla="*/ 1066800 h 1230313"/>
                  <a:gd name="connsiteX10" fmla="*/ 4048125 w 6334125"/>
                  <a:gd name="connsiteY10" fmla="*/ 1057275 h 1230313"/>
                  <a:gd name="connsiteX11" fmla="*/ 4810125 w 6334125"/>
                  <a:gd name="connsiteY11" fmla="*/ 1085850 h 1230313"/>
                  <a:gd name="connsiteX12" fmla="*/ 5191125 w 6334125"/>
                  <a:gd name="connsiteY12" fmla="*/ 1047750 h 1230313"/>
                  <a:gd name="connsiteX13" fmla="*/ 6334125 w 6334125"/>
                  <a:gd name="connsiteY13" fmla="*/ 800100 h 1230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34125" h="1230313">
                    <a:moveTo>
                      <a:pt x="0" y="0"/>
                    </a:moveTo>
                    <a:cubicBezTo>
                      <a:pt x="38894" y="20637"/>
                      <a:pt x="77788" y="41275"/>
                      <a:pt x="152400" y="114300"/>
                    </a:cubicBezTo>
                    <a:cubicBezTo>
                      <a:pt x="227013" y="187325"/>
                      <a:pt x="300038" y="293688"/>
                      <a:pt x="447675" y="438150"/>
                    </a:cubicBezTo>
                    <a:cubicBezTo>
                      <a:pt x="595312" y="582612"/>
                      <a:pt x="900113" y="868363"/>
                      <a:pt x="1038225" y="981075"/>
                    </a:cubicBezTo>
                    <a:cubicBezTo>
                      <a:pt x="1176337" y="1093787"/>
                      <a:pt x="1189038" y="1076325"/>
                      <a:pt x="1276350" y="1114425"/>
                    </a:cubicBezTo>
                    <a:cubicBezTo>
                      <a:pt x="1363663" y="1152525"/>
                      <a:pt x="1446213" y="1192213"/>
                      <a:pt x="1562100" y="1209675"/>
                    </a:cubicBezTo>
                    <a:cubicBezTo>
                      <a:pt x="1677987" y="1227137"/>
                      <a:pt x="1847850" y="1230313"/>
                      <a:pt x="1971675" y="1219200"/>
                    </a:cubicBezTo>
                    <a:cubicBezTo>
                      <a:pt x="2095500" y="1208087"/>
                      <a:pt x="2155825" y="1162050"/>
                      <a:pt x="2305050" y="1143000"/>
                    </a:cubicBezTo>
                    <a:cubicBezTo>
                      <a:pt x="2454275" y="1123950"/>
                      <a:pt x="2867025" y="1104900"/>
                      <a:pt x="2867025" y="1104900"/>
                    </a:cubicBezTo>
                    <a:lnTo>
                      <a:pt x="3648075" y="1066800"/>
                    </a:lnTo>
                    <a:cubicBezTo>
                      <a:pt x="3844925" y="1058863"/>
                      <a:pt x="3854450" y="1054100"/>
                      <a:pt x="4048125" y="1057275"/>
                    </a:cubicBezTo>
                    <a:cubicBezTo>
                      <a:pt x="4241800" y="1060450"/>
                      <a:pt x="4619625" y="1087437"/>
                      <a:pt x="4810125" y="1085850"/>
                    </a:cubicBezTo>
                    <a:cubicBezTo>
                      <a:pt x="5000625" y="1084263"/>
                      <a:pt x="4937125" y="1095375"/>
                      <a:pt x="5191125" y="1047750"/>
                    </a:cubicBezTo>
                    <a:cubicBezTo>
                      <a:pt x="5445125" y="1000125"/>
                      <a:pt x="5889625" y="900112"/>
                      <a:pt x="6334125" y="80010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srgbClr val="001965"/>
                  </a:solidFill>
                </a:endParaRPr>
              </a:p>
            </p:txBody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BE2177E4-7935-447D-A1BB-1A513D4950B7}"/>
                  </a:ext>
                </a:extLst>
              </p:cNvPr>
              <p:cNvSpPr/>
              <p:nvPr/>
            </p:nvSpPr>
            <p:spPr>
              <a:xfrm>
                <a:off x="2362026" y="2551317"/>
                <a:ext cx="3041269" cy="1413656"/>
              </a:xfrm>
              <a:custGeom>
                <a:avLst/>
                <a:gdLst>
                  <a:gd name="connsiteX0" fmla="*/ 0 w 2543175"/>
                  <a:gd name="connsiteY0" fmla="*/ 0 h 1249362"/>
                  <a:gd name="connsiteX1" fmla="*/ 152400 w 2543175"/>
                  <a:gd name="connsiteY1" fmla="*/ 95250 h 1249362"/>
                  <a:gd name="connsiteX2" fmla="*/ 438150 w 2543175"/>
                  <a:gd name="connsiteY2" fmla="*/ 466725 h 1249362"/>
                  <a:gd name="connsiteX3" fmla="*/ 676275 w 2543175"/>
                  <a:gd name="connsiteY3" fmla="*/ 752475 h 1249362"/>
                  <a:gd name="connsiteX4" fmla="*/ 1085850 w 2543175"/>
                  <a:gd name="connsiteY4" fmla="*/ 1076325 h 1249362"/>
                  <a:gd name="connsiteX5" fmla="*/ 1390650 w 2543175"/>
                  <a:gd name="connsiteY5" fmla="*/ 1228725 h 1249362"/>
                  <a:gd name="connsiteX6" fmla="*/ 1714500 w 2543175"/>
                  <a:gd name="connsiteY6" fmla="*/ 1200150 h 1249362"/>
                  <a:gd name="connsiteX7" fmla="*/ 2085975 w 2543175"/>
                  <a:gd name="connsiteY7" fmla="*/ 1066800 h 1249362"/>
                  <a:gd name="connsiteX8" fmla="*/ 2543175 w 2543175"/>
                  <a:gd name="connsiteY8" fmla="*/ 914400 h 124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3175" h="1249362">
                    <a:moveTo>
                      <a:pt x="0" y="0"/>
                    </a:moveTo>
                    <a:cubicBezTo>
                      <a:pt x="39687" y="8731"/>
                      <a:pt x="79375" y="17463"/>
                      <a:pt x="152400" y="95250"/>
                    </a:cubicBezTo>
                    <a:cubicBezTo>
                      <a:pt x="225425" y="173038"/>
                      <a:pt x="350838" y="357188"/>
                      <a:pt x="438150" y="466725"/>
                    </a:cubicBezTo>
                    <a:cubicBezTo>
                      <a:pt x="525463" y="576263"/>
                      <a:pt x="568325" y="650875"/>
                      <a:pt x="676275" y="752475"/>
                    </a:cubicBezTo>
                    <a:cubicBezTo>
                      <a:pt x="784225" y="854075"/>
                      <a:pt x="966788" y="996950"/>
                      <a:pt x="1085850" y="1076325"/>
                    </a:cubicBezTo>
                    <a:cubicBezTo>
                      <a:pt x="1204912" y="1155700"/>
                      <a:pt x="1285875" y="1208088"/>
                      <a:pt x="1390650" y="1228725"/>
                    </a:cubicBezTo>
                    <a:cubicBezTo>
                      <a:pt x="1495425" y="1249362"/>
                      <a:pt x="1598613" y="1227138"/>
                      <a:pt x="1714500" y="1200150"/>
                    </a:cubicBezTo>
                    <a:cubicBezTo>
                      <a:pt x="1830388" y="1173163"/>
                      <a:pt x="1947863" y="1114425"/>
                      <a:pt x="2085975" y="1066800"/>
                    </a:cubicBezTo>
                    <a:cubicBezTo>
                      <a:pt x="2224087" y="1019175"/>
                      <a:pt x="2383631" y="966787"/>
                      <a:pt x="2543175" y="91440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9FD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srgbClr val="001965"/>
                  </a:solidFill>
                </a:endParaRPr>
              </a:p>
            </p:txBody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C98990A4-3532-47DE-B636-F5DA3DD32416}"/>
                  </a:ext>
                </a:extLst>
              </p:cNvPr>
              <p:cNvSpPr/>
              <p:nvPr/>
            </p:nvSpPr>
            <p:spPr>
              <a:xfrm>
                <a:off x="2373418" y="2540541"/>
                <a:ext cx="6048367" cy="2841684"/>
              </a:xfrm>
              <a:custGeom>
                <a:avLst/>
                <a:gdLst>
                  <a:gd name="connsiteX0" fmla="*/ 0 w 5057775"/>
                  <a:gd name="connsiteY0" fmla="*/ 0 h 2511425"/>
                  <a:gd name="connsiteX1" fmla="*/ 66675 w 5057775"/>
                  <a:gd name="connsiteY1" fmla="*/ 133350 h 2511425"/>
                  <a:gd name="connsiteX2" fmla="*/ 285750 w 5057775"/>
                  <a:gd name="connsiteY2" fmla="*/ 666750 h 2511425"/>
                  <a:gd name="connsiteX3" fmla="*/ 704850 w 5057775"/>
                  <a:gd name="connsiteY3" fmla="*/ 1666875 h 2511425"/>
                  <a:gd name="connsiteX4" fmla="*/ 1123950 w 5057775"/>
                  <a:gd name="connsiteY4" fmla="*/ 2352675 h 2511425"/>
                  <a:gd name="connsiteX5" fmla="*/ 1400175 w 5057775"/>
                  <a:gd name="connsiteY5" fmla="*/ 2505075 h 2511425"/>
                  <a:gd name="connsiteX6" fmla="*/ 1676400 w 5057775"/>
                  <a:gd name="connsiteY6" fmla="*/ 2390775 h 2511425"/>
                  <a:gd name="connsiteX7" fmla="*/ 2000250 w 5057775"/>
                  <a:gd name="connsiteY7" fmla="*/ 2019300 h 2511425"/>
                  <a:gd name="connsiteX8" fmla="*/ 2333625 w 5057775"/>
                  <a:gd name="connsiteY8" fmla="*/ 1647825 h 2511425"/>
                  <a:gd name="connsiteX9" fmla="*/ 2600325 w 5057775"/>
                  <a:gd name="connsiteY9" fmla="*/ 1457325 h 2511425"/>
                  <a:gd name="connsiteX10" fmla="*/ 3143250 w 5057775"/>
                  <a:gd name="connsiteY10" fmla="*/ 1276350 h 2511425"/>
                  <a:gd name="connsiteX11" fmla="*/ 3790950 w 5057775"/>
                  <a:gd name="connsiteY11" fmla="*/ 1114425 h 2511425"/>
                  <a:gd name="connsiteX12" fmla="*/ 5057775 w 5057775"/>
                  <a:gd name="connsiteY12" fmla="*/ 752475 h 251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57775" h="2511425">
                    <a:moveTo>
                      <a:pt x="0" y="0"/>
                    </a:moveTo>
                    <a:cubicBezTo>
                      <a:pt x="9525" y="11112"/>
                      <a:pt x="19050" y="22225"/>
                      <a:pt x="66675" y="133350"/>
                    </a:cubicBezTo>
                    <a:cubicBezTo>
                      <a:pt x="114300" y="244475"/>
                      <a:pt x="179388" y="411163"/>
                      <a:pt x="285750" y="666750"/>
                    </a:cubicBezTo>
                    <a:cubicBezTo>
                      <a:pt x="392113" y="922338"/>
                      <a:pt x="565150" y="1385888"/>
                      <a:pt x="704850" y="1666875"/>
                    </a:cubicBezTo>
                    <a:cubicBezTo>
                      <a:pt x="844550" y="1947862"/>
                      <a:pt x="1008063" y="2212975"/>
                      <a:pt x="1123950" y="2352675"/>
                    </a:cubicBezTo>
                    <a:cubicBezTo>
                      <a:pt x="1239838" y="2492375"/>
                      <a:pt x="1308100" y="2498725"/>
                      <a:pt x="1400175" y="2505075"/>
                    </a:cubicBezTo>
                    <a:cubicBezTo>
                      <a:pt x="1492250" y="2511425"/>
                      <a:pt x="1576388" y="2471737"/>
                      <a:pt x="1676400" y="2390775"/>
                    </a:cubicBezTo>
                    <a:cubicBezTo>
                      <a:pt x="1776412" y="2309813"/>
                      <a:pt x="1890713" y="2143125"/>
                      <a:pt x="2000250" y="2019300"/>
                    </a:cubicBezTo>
                    <a:cubicBezTo>
                      <a:pt x="2109787" y="1895475"/>
                      <a:pt x="2233613" y="1741487"/>
                      <a:pt x="2333625" y="1647825"/>
                    </a:cubicBezTo>
                    <a:cubicBezTo>
                      <a:pt x="2433637" y="1554163"/>
                      <a:pt x="2465387" y="1519238"/>
                      <a:pt x="2600325" y="1457325"/>
                    </a:cubicBezTo>
                    <a:cubicBezTo>
                      <a:pt x="2735263" y="1395412"/>
                      <a:pt x="2944813" y="1333500"/>
                      <a:pt x="3143250" y="1276350"/>
                    </a:cubicBezTo>
                    <a:cubicBezTo>
                      <a:pt x="3341687" y="1219200"/>
                      <a:pt x="3471863" y="1201738"/>
                      <a:pt x="3790950" y="1114425"/>
                    </a:cubicBezTo>
                    <a:cubicBezTo>
                      <a:pt x="4110038" y="1027113"/>
                      <a:pt x="4583906" y="889794"/>
                      <a:pt x="5057775" y="7524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6633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srgbClr val="001965"/>
                  </a:solidFill>
                </a:endParaRPr>
              </a:p>
            </p:txBody>
          </p:sp>
          <p:sp>
            <p:nvSpPr>
              <p:cNvPr id="31" name="Freeform 39">
                <a:extLst>
                  <a:ext uri="{FF2B5EF4-FFF2-40B4-BE49-F238E27FC236}">
                    <a16:creationId xmlns:a16="http://schemas.microsoft.com/office/drawing/2014/main" id="{F4E7C44A-0125-4063-AE54-D123794455B5}"/>
                  </a:ext>
                </a:extLst>
              </p:cNvPr>
              <p:cNvSpPr/>
              <p:nvPr/>
            </p:nvSpPr>
            <p:spPr>
              <a:xfrm>
                <a:off x="2362026" y="2551318"/>
                <a:ext cx="7586087" cy="1318455"/>
              </a:xfrm>
              <a:custGeom>
                <a:avLst/>
                <a:gdLst>
                  <a:gd name="connsiteX0" fmla="*/ 0 w 6343650"/>
                  <a:gd name="connsiteY0" fmla="*/ 0 h 1165225"/>
                  <a:gd name="connsiteX1" fmla="*/ 142875 w 6343650"/>
                  <a:gd name="connsiteY1" fmla="*/ 95250 h 1165225"/>
                  <a:gd name="connsiteX2" fmla="*/ 552450 w 6343650"/>
                  <a:gd name="connsiteY2" fmla="*/ 533400 h 1165225"/>
                  <a:gd name="connsiteX3" fmla="*/ 990600 w 6343650"/>
                  <a:gd name="connsiteY3" fmla="*/ 914400 h 1165225"/>
                  <a:gd name="connsiteX4" fmla="*/ 1295400 w 6343650"/>
                  <a:gd name="connsiteY4" fmla="*/ 1095375 h 1165225"/>
                  <a:gd name="connsiteX5" fmla="*/ 1600200 w 6343650"/>
                  <a:gd name="connsiteY5" fmla="*/ 1162050 h 1165225"/>
                  <a:gd name="connsiteX6" fmla="*/ 2114550 w 6343650"/>
                  <a:gd name="connsiteY6" fmla="*/ 1114425 h 1165225"/>
                  <a:gd name="connsiteX7" fmla="*/ 2543175 w 6343650"/>
                  <a:gd name="connsiteY7" fmla="*/ 1038225 h 1165225"/>
                  <a:gd name="connsiteX8" fmla="*/ 3286125 w 6343650"/>
                  <a:gd name="connsiteY8" fmla="*/ 895350 h 1165225"/>
                  <a:gd name="connsiteX9" fmla="*/ 3790950 w 6343650"/>
                  <a:gd name="connsiteY9" fmla="*/ 771525 h 1165225"/>
                  <a:gd name="connsiteX10" fmla="*/ 4667250 w 6343650"/>
                  <a:gd name="connsiteY10" fmla="*/ 590550 h 1165225"/>
                  <a:gd name="connsiteX11" fmla="*/ 5257800 w 6343650"/>
                  <a:gd name="connsiteY11" fmla="*/ 523875 h 1165225"/>
                  <a:gd name="connsiteX12" fmla="*/ 5991225 w 6343650"/>
                  <a:gd name="connsiteY12" fmla="*/ 523875 h 1165225"/>
                  <a:gd name="connsiteX13" fmla="*/ 6343650 w 6343650"/>
                  <a:gd name="connsiteY13" fmla="*/ 533400 h 1165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43650" h="1165225">
                    <a:moveTo>
                      <a:pt x="0" y="0"/>
                    </a:moveTo>
                    <a:cubicBezTo>
                      <a:pt x="25400" y="3175"/>
                      <a:pt x="50800" y="6350"/>
                      <a:pt x="142875" y="95250"/>
                    </a:cubicBezTo>
                    <a:cubicBezTo>
                      <a:pt x="234950" y="184150"/>
                      <a:pt x="411163" y="396875"/>
                      <a:pt x="552450" y="533400"/>
                    </a:cubicBezTo>
                    <a:cubicBezTo>
                      <a:pt x="693737" y="669925"/>
                      <a:pt x="866775" y="820738"/>
                      <a:pt x="990600" y="914400"/>
                    </a:cubicBezTo>
                    <a:cubicBezTo>
                      <a:pt x="1114425" y="1008063"/>
                      <a:pt x="1193800" y="1054100"/>
                      <a:pt x="1295400" y="1095375"/>
                    </a:cubicBezTo>
                    <a:cubicBezTo>
                      <a:pt x="1397000" y="1136650"/>
                      <a:pt x="1463675" y="1158875"/>
                      <a:pt x="1600200" y="1162050"/>
                    </a:cubicBezTo>
                    <a:cubicBezTo>
                      <a:pt x="1736725" y="1165225"/>
                      <a:pt x="1957388" y="1135062"/>
                      <a:pt x="2114550" y="1114425"/>
                    </a:cubicBezTo>
                    <a:cubicBezTo>
                      <a:pt x="2271712" y="1093788"/>
                      <a:pt x="2543175" y="1038225"/>
                      <a:pt x="2543175" y="1038225"/>
                    </a:cubicBezTo>
                    <a:lnTo>
                      <a:pt x="3286125" y="895350"/>
                    </a:lnTo>
                    <a:cubicBezTo>
                      <a:pt x="3494088" y="850900"/>
                      <a:pt x="3560763" y="822325"/>
                      <a:pt x="3790950" y="771525"/>
                    </a:cubicBezTo>
                    <a:cubicBezTo>
                      <a:pt x="4021137" y="720725"/>
                      <a:pt x="4422775" y="631825"/>
                      <a:pt x="4667250" y="590550"/>
                    </a:cubicBezTo>
                    <a:cubicBezTo>
                      <a:pt x="4911725" y="549275"/>
                      <a:pt x="5037138" y="534987"/>
                      <a:pt x="5257800" y="523875"/>
                    </a:cubicBezTo>
                    <a:cubicBezTo>
                      <a:pt x="5478462" y="512763"/>
                      <a:pt x="5810250" y="522287"/>
                      <a:pt x="5991225" y="523875"/>
                    </a:cubicBezTo>
                    <a:cubicBezTo>
                      <a:pt x="6172200" y="525463"/>
                      <a:pt x="6257925" y="529431"/>
                      <a:pt x="6343650" y="53340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srgbClr val="001965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B1FAE5E-AE34-4CEF-B8BC-B509B8E330A2}"/>
                  </a:ext>
                </a:extLst>
              </p:cNvPr>
              <p:cNvSpPr txBox="1"/>
              <p:nvPr/>
            </p:nvSpPr>
            <p:spPr>
              <a:xfrm>
                <a:off x="4756928" y="4756273"/>
                <a:ext cx="188880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500" b="1" kern="0" dirty="0">
                    <a:solidFill>
                      <a:srgbClr val="663300"/>
                    </a:solidFill>
                    <a:cs typeface="Arial" charset="0"/>
                  </a:rPr>
                  <a:t>Very low energy diet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0FF0460-8FDA-4B6E-8A1C-CC270791B320}"/>
                  </a:ext>
                </a:extLst>
              </p:cNvPr>
              <p:cNvSpPr txBox="1"/>
              <p:nvPr/>
            </p:nvSpPr>
            <p:spPr>
              <a:xfrm>
                <a:off x="3931112" y="2828654"/>
                <a:ext cx="155698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500" b="1" kern="0" dirty="0">
                    <a:solidFill>
                      <a:srgbClr val="FFC000"/>
                    </a:solidFill>
                    <a:cs typeface="Arial" charset="0"/>
                  </a:rPr>
                  <a:t>Exercise more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8182F27-41BF-4FFB-8BCC-CDA71E6B5183}"/>
                  </a:ext>
                </a:extLst>
              </p:cNvPr>
              <p:cNvSpPr txBox="1"/>
              <p:nvPr/>
            </p:nvSpPr>
            <p:spPr>
              <a:xfrm>
                <a:off x="7724074" y="3111169"/>
                <a:ext cx="23116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500" b="1" kern="0" dirty="0">
                    <a:solidFill>
                      <a:srgbClr val="FF00FF"/>
                    </a:solidFill>
                    <a:cs typeface="Arial" charset="0"/>
                  </a:rPr>
                  <a:t>Diet + exercise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36B143-63A0-4E7C-8031-B883651E6B4B}"/>
                  </a:ext>
                </a:extLst>
              </p:cNvPr>
              <p:cNvSpPr txBox="1"/>
              <p:nvPr/>
            </p:nvSpPr>
            <p:spPr>
              <a:xfrm>
                <a:off x="8478732" y="2620519"/>
                <a:ext cx="155698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500" b="1" kern="0" dirty="0">
                    <a:solidFill>
                      <a:srgbClr val="7030A0"/>
                    </a:solidFill>
                    <a:cs typeface="Arial" charset="0"/>
                  </a:rPr>
                  <a:t>Diet alone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98CF096-963A-482F-B371-7EBA16642F29}"/>
                  </a:ext>
                </a:extLst>
              </p:cNvPr>
              <p:cNvSpPr txBox="1"/>
              <p:nvPr/>
            </p:nvSpPr>
            <p:spPr>
              <a:xfrm>
                <a:off x="3450450" y="3317658"/>
                <a:ext cx="203764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500" b="1" kern="0" dirty="0">
                    <a:solidFill>
                      <a:srgbClr val="009FDA"/>
                    </a:solidFill>
                    <a:cs typeface="Arial" charset="0"/>
                  </a:rPr>
                  <a:t>Meal replacements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BC14725-DA4F-4F2A-9845-8B899CB823BB}"/>
                  </a:ext>
                </a:extLst>
              </p:cNvPr>
              <p:cNvSpPr txBox="1"/>
              <p:nvPr/>
            </p:nvSpPr>
            <p:spPr>
              <a:xfrm>
                <a:off x="8478732" y="3524942"/>
                <a:ext cx="155698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500" b="1" kern="0" dirty="0">
                    <a:solidFill>
                      <a:schemeClr val="accent2"/>
                    </a:solidFill>
                    <a:cs typeface="Arial" charset="0"/>
                  </a:rPr>
                  <a:t>Orlistat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7917A49-FC54-449A-9924-49FE649D93AC}"/>
                  </a:ext>
                </a:extLst>
              </p:cNvPr>
              <p:cNvSpPr txBox="1"/>
              <p:nvPr/>
            </p:nvSpPr>
            <p:spPr>
              <a:xfrm>
                <a:off x="5508232" y="4191158"/>
                <a:ext cx="155698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500" b="1" kern="0" dirty="0">
                    <a:solidFill>
                      <a:srgbClr val="C00000"/>
                    </a:solidFill>
                    <a:cs typeface="Arial" charset="0"/>
                  </a:rPr>
                  <a:t>Sibutramine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D302BB5-5D22-4973-A2D3-C89985CCE2F7}"/>
                  </a:ext>
                </a:extLst>
              </p:cNvPr>
              <p:cNvSpPr txBox="1"/>
              <p:nvPr/>
            </p:nvSpPr>
            <p:spPr>
              <a:xfrm>
                <a:off x="8478732" y="2115190"/>
                <a:ext cx="155698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76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500" b="1" kern="0" dirty="0">
                    <a:cs typeface="Arial" charset="0"/>
                  </a:rPr>
                  <a:t>Advice alone</a:t>
                </a:r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FF3601A-42B5-4C40-A05C-CB0E62DB6AC2}"/>
              </a:ext>
            </a:extLst>
          </p:cNvPr>
          <p:cNvSpPr txBox="1"/>
          <p:nvPr/>
        </p:nvSpPr>
        <p:spPr>
          <a:xfrm>
            <a:off x="1199371" y="1818158"/>
            <a:ext cx="9792000" cy="4256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/>
              <a:t>N=26,455 from 80 studies who completed a minimum 1-year weight-management intervention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9AD0F10-76A1-451E-8771-6C36A8AC8ABD}"/>
              </a:ext>
            </a:extLst>
          </p:cNvPr>
          <p:cNvSpPr txBox="1"/>
          <p:nvPr/>
        </p:nvSpPr>
        <p:spPr>
          <a:xfrm>
            <a:off x="7111144" y="4166063"/>
            <a:ext cx="4441536" cy="148125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On average weight loss of 3 to 4 kg maintained 3 years after a diet intervention</a:t>
            </a:r>
          </a:p>
        </p:txBody>
      </p:sp>
    </p:spTree>
    <p:extLst>
      <p:ext uri="{BB962C8B-B14F-4D97-AF65-F5344CB8AC3E}">
        <p14:creationId xmlns:p14="http://schemas.microsoft.com/office/powerpoint/2010/main" val="18269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D51E9D-4CEE-4332-9E34-3583E7A2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 descr="CON PPT V6_Page_01.jpg">
            <a:extLst>
              <a:ext uri="{FF2B5EF4-FFF2-40B4-BE49-F238E27FC236}">
                <a16:creationId xmlns:a16="http://schemas.microsoft.com/office/drawing/2014/main" id="{B2A169CC-C4D5-422D-A298-5B2743AF3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" y="1"/>
            <a:ext cx="9193168" cy="6895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B08C1C-DF38-491A-A908-A37646CB252C}"/>
              </a:ext>
            </a:extLst>
          </p:cNvPr>
          <p:cNvSpPr txBox="1"/>
          <p:nvPr/>
        </p:nvSpPr>
        <p:spPr>
          <a:xfrm>
            <a:off x="9281652" y="340627"/>
            <a:ext cx="2870437" cy="600164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891" indent="-342891"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Can be used by primary care physicians and practitioners to promote patient </a:t>
            </a:r>
            <a:r>
              <a:rPr lang="en-US" sz="2400" dirty="0" err="1"/>
              <a:t>behaviour</a:t>
            </a:r>
            <a:r>
              <a:rPr lang="en-US" sz="2400" dirty="0"/>
              <a:t> change</a:t>
            </a:r>
          </a:p>
          <a:p>
            <a:pPr marL="342891" indent="-342891">
              <a:buClr>
                <a:srgbClr val="3366CC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Viable intervention for encouraging weight management in response to the epidemic of obesity among patients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74590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AC4C-B6E9-441B-8A9D-0F2C071C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strategies for managing diabetes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D3D48-4874-4F73-96A3-E68093AFC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Gail M MacNeill </a:t>
            </a:r>
            <a:r>
              <a:rPr lang="en-CA" dirty="0" err="1"/>
              <a:t>BNSc</a:t>
            </a:r>
            <a:r>
              <a:rPr lang="en-CA" dirty="0"/>
              <a:t> RN MEd CDE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262B4-13C8-4C3A-B58B-D40A7E3CA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938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BAB6-1604-48C3-AA18-5A87725F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Diabetes management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2FF72-2C2E-4483-911C-CEC67E69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132CE5-364D-4047-BF0D-1F567FC7FB37}"/>
              </a:ext>
            </a:extLst>
          </p:cNvPr>
          <p:cNvGrpSpPr/>
          <p:nvPr/>
        </p:nvGrpSpPr>
        <p:grpSpPr>
          <a:xfrm>
            <a:off x="1324303" y="2200157"/>
            <a:ext cx="9000000" cy="1080000"/>
            <a:chOff x="1324303" y="2753710"/>
            <a:chExt cx="9000000" cy="1080000"/>
          </a:xfrm>
          <a:solidFill>
            <a:srgbClr val="CC0099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A2EF15-7368-492A-AE3D-E347E7758CD8}"/>
                </a:ext>
              </a:extLst>
            </p:cNvPr>
            <p:cNvSpPr/>
            <p:nvPr/>
          </p:nvSpPr>
          <p:spPr>
            <a:xfrm>
              <a:off x="1324303" y="2753710"/>
              <a:ext cx="8550000" cy="1080000"/>
            </a:xfrm>
            <a:prstGeom prst="rect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6000" b="1" dirty="0"/>
                <a:t>95% </a:t>
              </a:r>
              <a:r>
                <a:rPr lang="en-CA" sz="2800" b="1" dirty="0"/>
                <a:t>Person with diabetes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9DBE17-8171-4F53-AB35-E105EACFD711}"/>
                </a:ext>
              </a:extLst>
            </p:cNvPr>
            <p:cNvSpPr/>
            <p:nvPr/>
          </p:nvSpPr>
          <p:spPr>
            <a:xfrm>
              <a:off x="9874303" y="2753710"/>
              <a:ext cx="450000" cy="108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1EE6B82-F4E2-4792-B41B-CD187D3D6408}"/>
              </a:ext>
            </a:extLst>
          </p:cNvPr>
          <p:cNvSpPr txBox="1"/>
          <p:nvPr/>
        </p:nvSpPr>
        <p:spPr>
          <a:xfrm>
            <a:off x="8940750" y="673574"/>
            <a:ext cx="2317109" cy="1015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CA" sz="6000" b="1" dirty="0">
                <a:solidFill>
                  <a:schemeClr val="bg1">
                    <a:lumMod val="65000"/>
                  </a:schemeClr>
                </a:solidFill>
              </a:rPr>
              <a:t>5% </a:t>
            </a:r>
            <a:r>
              <a:rPr lang="en-CA" sz="2800" b="1" dirty="0">
                <a:solidFill>
                  <a:schemeClr val="bg1">
                    <a:lumMod val="65000"/>
                  </a:schemeClr>
                </a:solidFill>
              </a:rPr>
              <a:t>Others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D3D976-A76B-4F6F-A84A-1A3B3D225731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V="1">
            <a:off x="10099305" y="1689235"/>
            <a:ext cx="1" cy="510923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3CCEE94-A5D1-43FA-9CF5-1EC8820690D0}"/>
              </a:ext>
            </a:extLst>
          </p:cNvPr>
          <p:cNvSpPr txBox="1"/>
          <p:nvPr/>
        </p:nvSpPr>
        <p:spPr>
          <a:xfrm>
            <a:off x="525659" y="4235117"/>
            <a:ext cx="11160000" cy="14812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2700" i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itchFamily="34" charset="0"/>
              </a:rPr>
              <a:t>“The objectives of diabetes self-management education (SME) are to increase the individual’s </a:t>
            </a:r>
            <a:r>
              <a:rPr lang="en-CA" altLang="en-US" sz="2700" b="1" i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itchFamily="34" charset="0"/>
              </a:rPr>
              <a:t>involvement </a:t>
            </a:r>
            <a:r>
              <a:rPr lang="en-CA" altLang="en-US" sz="2700" i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itchFamily="34" charset="0"/>
              </a:rPr>
              <a:t>in, </a:t>
            </a:r>
            <a:r>
              <a:rPr lang="en-CA" altLang="en-US" sz="2700" b="1" i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itchFamily="34" charset="0"/>
              </a:rPr>
              <a:t>confidence </a:t>
            </a:r>
            <a:r>
              <a:rPr lang="en-CA" altLang="en-US" sz="2700" i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itchFamily="34" charset="0"/>
              </a:rPr>
              <a:t>with and </a:t>
            </a:r>
            <a:r>
              <a:rPr lang="en-CA" altLang="en-US" sz="2700" b="1" i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itchFamily="34" charset="0"/>
              </a:rPr>
              <a:t>motivation</a:t>
            </a:r>
            <a:r>
              <a:rPr lang="en-CA" altLang="en-US" sz="2700" i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itchFamily="34" charset="0"/>
              </a:rPr>
              <a:t> for control of their diabetes, its treatment  and its effect on their lives.”</a:t>
            </a:r>
            <a:endParaRPr lang="en-CA" altLang="en-US" sz="2700" dirty="0">
              <a:solidFill>
                <a:schemeClr val="accent6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A2B4-B884-4789-A6B8-1D8BA179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Communication is complicated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E519C-C0EE-4AF8-9F73-EA3D93F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42D13B0F-81A3-4B1B-865F-22D9A503916F}"/>
              </a:ext>
            </a:extLst>
          </p:cNvPr>
          <p:cNvSpPr/>
          <p:nvPr/>
        </p:nvSpPr>
        <p:spPr>
          <a:xfrm>
            <a:off x="9651801" y="2402644"/>
            <a:ext cx="1016201" cy="258233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69CDE62A-AD30-47C2-9B7E-2C533C3D4651}"/>
              </a:ext>
            </a:extLst>
          </p:cNvPr>
          <p:cNvSpPr/>
          <p:nvPr/>
        </p:nvSpPr>
        <p:spPr>
          <a:xfrm rot="5400000">
            <a:off x="5588803" y="3845627"/>
            <a:ext cx="923331" cy="3566536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1B3E5-1EF4-4118-BB1D-0CF0DC86972A}"/>
              </a:ext>
            </a:extLst>
          </p:cNvPr>
          <p:cNvSpPr txBox="1"/>
          <p:nvPr/>
        </p:nvSpPr>
        <p:spPr>
          <a:xfrm>
            <a:off x="2940053" y="2073518"/>
            <a:ext cx="2954867" cy="1323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CA" sz="4000" b="1" dirty="0">
                <a:solidFill>
                  <a:srgbClr val="CC0099"/>
                </a:solidFill>
                <a:latin typeface="Bradley Hand ITC" panose="03070402050302030203" pitchFamily="66" charset="0"/>
              </a:rPr>
              <a:t>What you say to 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EFA49-F6DC-4D3C-8356-E51ED6EB59C1}"/>
              </a:ext>
            </a:extLst>
          </p:cNvPr>
          <p:cNvSpPr txBox="1"/>
          <p:nvPr/>
        </p:nvSpPr>
        <p:spPr>
          <a:xfrm>
            <a:off x="6449064" y="2073518"/>
            <a:ext cx="2999539" cy="70788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r"/>
            <a:r>
              <a:rPr lang="en-CA" sz="4000" dirty="0">
                <a:solidFill>
                  <a:srgbClr val="3366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 think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DD7D0-E789-4E98-B3E2-C89EE4731F06}"/>
              </a:ext>
            </a:extLst>
          </p:cNvPr>
          <p:cNvSpPr txBox="1"/>
          <p:nvPr/>
        </p:nvSpPr>
        <p:spPr>
          <a:xfrm>
            <a:off x="2940053" y="3857581"/>
            <a:ext cx="3158067" cy="1323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CA" sz="4000" b="1" dirty="0">
                <a:solidFill>
                  <a:srgbClr val="CC0099"/>
                </a:solidFill>
                <a:latin typeface="Bradley Hand ITC" panose="03070402050302030203" pitchFamily="66" charset="0"/>
              </a:rPr>
              <a:t>What you think I mean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96979-9A67-4137-83EE-3D4436050A9D}"/>
              </a:ext>
            </a:extLst>
          </p:cNvPr>
          <p:cNvSpPr txBox="1"/>
          <p:nvPr/>
        </p:nvSpPr>
        <p:spPr>
          <a:xfrm>
            <a:off x="6813266" y="4257689"/>
            <a:ext cx="2635337" cy="70788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r"/>
            <a:r>
              <a:rPr lang="en-CA" sz="4000" dirty="0">
                <a:solidFill>
                  <a:srgbClr val="3366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 say</a:t>
            </a: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66084E60-5585-4DA9-B976-E78FAD7D4614}"/>
              </a:ext>
            </a:extLst>
          </p:cNvPr>
          <p:cNvSpPr/>
          <p:nvPr/>
        </p:nvSpPr>
        <p:spPr>
          <a:xfrm rot="10800000">
            <a:off x="1775377" y="2250247"/>
            <a:ext cx="1016201" cy="258233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695E3327-7F9C-4DC4-A9B8-B5E38BCA53F8}"/>
              </a:ext>
            </a:extLst>
          </p:cNvPr>
          <p:cNvSpPr/>
          <p:nvPr/>
        </p:nvSpPr>
        <p:spPr>
          <a:xfrm rot="16200000">
            <a:off x="5550324" y="17595"/>
            <a:ext cx="689192" cy="3566536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08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6441-DD5B-43BE-9B18-3B609B44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Mental health can make communications challenging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3CF42-7629-49C6-A7E9-82A33275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Young-Hyman D et al. Diabetes Care. 2016;39:2126-2140; Young-Hyman D et al. Diabetes Care. 2017;40:287; Glasgow RE et al. Diabetes Care. 2001;24:124-130; Blixen CE et al. Am J Health Behavior. 2016;40:194-204; van </a:t>
            </a:r>
            <a:r>
              <a:rPr lang="en-CA" dirty="0" err="1"/>
              <a:t>Dooren</a:t>
            </a:r>
            <a:r>
              <a:rPr lang="en-CA" dirty="0"/>
              <a:t> FE et al. </a:t>
            </a:r>
            <a:r>
              <a:rPr lang="en-CA" dirty="0" err="1"/>
              <a:t>PLoS</a:t>
            </a:r>
            <a:r>
              <a:rPr lang="en-CA" dirty="0"/>
              <a:t> One. 2013;8:e57058; Hamann J et al. Psychiatric Services. 2014;65:1483-1486; Deegan PE et al. Psychiatric Services. 2017;68:771-775.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82BD35-7F0D-417E-A660-619EF3F8B137}"/>
              </a:ext>
            </a:extLst>
          </p:cNvPr>
          <p:cNvGrpSpPr/>
          <p:nvPr/>
        </p:nvGrpSpPr>
        <p:grpSpPr>
          <a:xfrm>
            <a:off x="-60080" y="1795329"/>
            <a:ext cx="5914837" cy="1874719"/>
            <a:chOff x="204011" y="1869668"/>
            <a:chExt cx="5914837" cy="1874719"/>
          </a:xfrm>
        </p:grpSpPr>
        <p:pic>
          <p:nvPicPr>
            <p:cNvPr id="10" name="Graphic 9" descr="Brain in head">
              <a:extLst>
                <a:ext uri="{FF2B5EF4-FFF2-40B4-BE49-F238E27FC236}">
                  <a16:creationId xmlns:a16="http://schemas.microsoft.com/office/drawing/2014/main" id="{EE11EB01-FF86-4464-BE77-0F12FD9FA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4011" y="1869668"/>
              <a:ext cx="1872000" cy="1872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C93E8C-F5D4-48B4-9D0F-EF6DFC2539A1}"/>
                </a:ext>
              </a:extLst>
            </p:cNvPr>
            <p:cNvSpPr txBox="1"/>
            <p:nvPr/>
          </p:nvSpPr>
          <p:spPr>
            <a:xfrm>
              <a:off x="1810551" y="1897727"/>
              <a:ext cx="4308297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CC0099"/>
                  </a:solidFill>
                </a:rPr>
                <a:t>Mental health conditions</a:t>
              </a:r>
            </a:p>
            <a:p>
              <a:r>
                <a:rPr lang="en-US" sz="2400" dirty="0">
                  <a:solidFill>
                    <a:srgbClr val="CC0099"/>
                  </a:solidFill>
                </a:rPr>
                <a:t>(</a:t>
              </a:r>
              <a:r>
                <a:rPr lang="en-US" sz="2400" dirty="0" err="1">
                  <a:solidFill>
                    <a:srgbClr val="CC0099"/>
                  </a:solidFill>
                </a:rPr>
                <a:t>eg.</a:t>
              </a:r>
              <a:r>
                <a:rPr lang="en-US" sz="2400" dirty="0">
                  <a:solidFill>
                    <a:srgbClr val="CC0099"/>
                  </a:solidFill>
                </a:rPr>
                <a:t> co-morbid depression</a:t>
              </a:r>
            </a:p>
            <a:p>
              <a:r>
                <a:rPr lang="en-US" sz="2400" dirty="0">
                  <a:solidFill>
                    <a:srgbClr val="CC0099"/>
                  </a:solidFill>
                </a:rPr>
                <a:t>and schizophrenia)</a:t>
              </a:r>
              <a:endParaRPr lang="en-CA" sz="2400" dirty="0">
                <a:solidFill>
                  <a:srgbClr val="CC0099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D7A0CD-5EF5-4602-B7EB-5C466A6A622E}"/>
              </a:ext>
            </a:extLst>
          </p:cNvPr>
          <p:cNvGrpSpPr/>
          <p:nvPr/>
        </p:nvGrpSpPr>
        <p:grpSpPr>
          <a:xfrm>
            <a:off x="2124941" y="3639269"/>
            <a:ext cx="5436080" cy="2655955"/>
            <a:chOff x="6161640" y="1848255"/>
            <a:chExt cx="5436080" cy="2655954"/>
          </a:xfrm>
        </p:grpSpPr>
        <p:pic>
          <p:nvPicPr>
            <p:cNvPr id="12" name="Graphic 11" descr="Download from cloud">
              <a:extLst>
                <a:ext uri="{FF2B5EF4-FFF2-40B4-BE49-F238E27FC236}">
                  <a16:creationId xmlns:a16="http://schemas.microsoft.com/office/drawing/2014/main" id="{23C1B745-1F46-4BB2-8988-55020FD10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61640" y="1848255"/>
              <a:ext cx="1872000" cy="1872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A04A42-1777-4B30-B926-00994FD74639}"/>
                </a:ext>
              </a:extLst>
            </p:cNvPr>
            <p:cNvSpPr txBox="1"/>
            <p:nvPr/>
          </p:nvSpPr>
          <p:spPr>
            <a:xfrm>
              <a:off x="7289423" y="3149992"/>
              <a:ext cx="4308297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CC0099"/>
                  </a:solidFill>
                </a:rPr>
                <a:t>clinical autonomy</a:t>
              </a:r>
            </a:p>
            <a:p>
              <a:r>
                <a:rPr lang="en-US" sz="2400" dirty="0">
                  <a:solidFill>
                    <a:srgbClr val="CC0099"/>
                  </a:solidFill>
                </a:rPr>
                <a:t>with symptoms of fatigue</a:t>
              </a:r>
            </a:p>
            <a:p>
              <a:r>
                <a:rPr lang="en-US" sz="2400" dirty="0">
                  <a:solidFill>
                    <a:srgbClr val="CC0099"/>
                  </a:solidFill>
                </a:rPr>
                <a:t>and listlessness</a:t>
              </a:r>
              <a:endParaRPr lang="en-CA" sz="2400" baseline="30000" dirty="0">
                <a:solidFill>
                  <a:srgbClr val="CC0099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3F7AC2-B2CF-4ACA-96B2-C52130264FA6}"/>
              </a:ext>
            </a:extLst>
          </p:cNvPr>
          <p:cNvGrpSpPr/>
          <p:nvPr/>
        </p:nvGrpSpPr>
        <p:grpSpPr>
          <a:xfrm>
            <a:off x="8826921" y="3787860"/>
            <a:ext cx="4434439" cy="2476195"/>
            <a:chOff x="1566526" y="4276059"/>
            <a:chExt cx="4434438" cy="2476195"/>
          </a:xfrm>
        </p:grpSpPr>
        <p:grpSp>
          <p:nvGrpSpPr>
            <p:cNvPr id="21" name="Graphic 13" descr="Chat">
              <a:extLst>
                <a:ext uri="{FF2B5EF4-FFF2-40B4-BE49-F238E27FC236}">
                  <a16:creationId xmlns:a16="http://schemas.microsoft.com/office/drawing/2014/main" id="{24EAD9F5-0BAA-45C0-A66B-01F9867627FE}"/>
                </a:ext>
              </a:extLst>
            </p:cNvPr>
            <p:cNvGrpSpPr/>
            <p:nvPr/>
          </p:nvGrpSpPr>
          <p:grpSpPr>
            <a:xfrm>
              <a:off x="1566526" y="4276059"/>
              <a:ext cx="1872000" cy="1872000"/>
              <a:chOff x="1566526" y="4276059"/>
              <a:chExt cx="1872000" cy="187200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13CE1AE-0574-4980-A859-4FCA2E48CE3C}"/>
                  </a:ext>
                </a:extLst>
              </p:cNvPr>
              <p:cNvSpPr/>
              <p:nvPr/>
            </p:nvSpPr>
            <p:spPr>
              <a:xfrm>
                <a:off x="1692667" y="4636200"/>
                <a:ext cx="1033500" cy="936000"/>
              </a:xfrm>
              <a:custGeom>
                <a:avLst/>
                <a:gdLst/>
                <a:ahLst/>
                <a:cxnLst/>
                <a:rect l="0" t="0" r="0" b="0"/>
                <a:pathLst>
                  <a:path w="1033500" h="936000">
                    <a:moveTo>
                      <a:pt x="692859" y="166359"/>
                    </a:moveTo>
                    <a:lnTo>
                      <a:pt x="1004859" y="166359"/>
                    </a:lnTo>
                    <a:lnTo>
                      <a:pt x="1004859" y="107859"/>
                    </a:lnTo>
                    <a:cubicBezTo>
                      <a:pt x="1004859" y="64959"/>
                      <a:pt x="969759" y="29859"/>
                      <a:pt x="926859" y="29859"/>
                    </a:cubicBezTo>
                    <a:lnTo>
                      <a:pt x="107859" y="29859"/>
                    </a:lnTo>
                    <a:cubicBezTo>
                      <a:pt x="64959" y="29859"/>
                      <a:pt x="29859" y="64959"/>
                      <a:pt x="29859" y="107859"/>
                    </a:cubicBezTo>
                    <a:lnTo>
                      <a:pt x="29859" y="634359"/>
                    </a:lnTo>
                    <a:cubicBezTo>
                      <a:pt x="29859" y="677259"/>
                      <a:pt x="64959" y="712359"/>
                      <a:pt x="107859" y="712359"/>
                    </a:cubicBezTo>
                    <a:lnTo>
                      <a:pt x="224859" y="712359"/>
                    </a:lnTo>
                    <a:lnTo>
                      <a:pt x="224859" y="907359"/>
                    </a:lnTo>
                    <a:lnTo>
                      <a:pt x="419859" y="712359"/>
                    </a:lnTo>
                    <a:lnTo>
                      <a:pt x="536859" y="712359"/>
                    </a:lnTo>
                    <a:lnTo>
                      <a:pt x="536859" y="322359"/>
                    </a:lnTo>
                    <a:cubicBezTo>
                      <a:pt x="536859" y="236559"/>
                      <a:pt x="607059" y="166359"/>
                      <a:pt x="692859" y="166359"/>
                    </a:cubicBezTo>
                    <a:close/>
                  </a:path>
                </a:pathLst>
              </a:custGeom>
              <a:solidFill>
                <a:srgbClr val="3366CC"/>
              </a:solidFill>
              <a:ln w="1944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C179A7F-E2BC-476A-B2C9-074CCE6E5CB4}"/>
                  </a:ext>
                </a:extLst>
              </p:cNvPr>
              <p:cNvSpPr/>
              <p:nvPr/>
            </p:nvSpPr>
            <p:spPr>
              <a:xfrm>
                <a:off x="2277667" y="4850700"/>
                <a:ext cx="1033500" cy="936000"/>
              </a:xfrm>
              <a:custGeom>
                <a:avLst/>
                <a:gdLst/>
                <a:ahLst/>
                <a:cxnLst/>
                <a:rect l="0" t="0" r="0" b="0"/>
                <a:pathLst>
                  <a:path w="1033500" h="936000">
                    <a:moveTo>
                      <a:pt x="926859" y="29859"/>
                    </a:moveTo>
                    <a:lnTo>
                      <a:pt x="107859" y="29859"/>
                    </a:lnTo>
                    <a:cubicBezTo>
                      <a:pt x="64959" y="29859"/>
                      <a:pt x="29859" y="64959"/>
                      <a:pt x="29859" y="107859"/>
                    </a:cubicBezTo>
                    <a:lnTo>
                      <a:pt x="29859" y="634359"/>
                    </a:lnTo>
                    <a:cubicBezTo>
                      <a:pt x="29859" y="677259"/>
                      <a:pt x="64959" y="712359"/>
                      <a:pt x="107859" y="712359"/>
                    </a:cubicBezTo>
                    <a:lnTo>
                      <a:pt x="614859" y="712359"/>
                    </a:lnTo>
                    <a:lnTo>
                      <a:pt x="809859" y="907359"/>
                    </a:lnTo>
                    <a:lnTo>
                      <a:pt x="809859" y="712359"/>
                    </a:lnTo>
                    <a:lnTo>
                      <a:pt x="926859" y="712359"/>
                    </a:lnTo>
                    <a:cubicBezTo>
                      <a:pt x="969759" y="712359"/>
                      <a:pt x="1004859" y="677259"/>
                      <a:pt x="1004859" y="634359"/>
                    </a:cubicBezTo>
                    <a:lnTo>
                      <a:pt x="1004859" y="107859"/>
                    </a:lnTo>
                    <a:cubicBezTo>
                      <a:pt x="1004859" y="64959"/>
                      <a:pt x="969759" y="29859"/>
                      <a:pt x="926859" y="29859"/>
                    </a:cubicBezTo>
                    <a:close/>
                  </a:path>
                </a:pathLst>
              </a:custGeom>
              <a:solidFill>
                <a:srgbClr val="CC0099"/>
              </a:solidFill>
              <a:ln w="1944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0ED806-8680-49A0-AA61-9045D21FF458}"/>
                </a:ext>
              </a:extLst>
            </p:cNvPr>
            <p:cNvSpPr txBox="1"/>
            <p:nvPr/>
          </p:nvSpPr>
          <p:spPr>
            <a:xfrm>
              <a:off x="1692667" y="5644258"/>
              <a:ext cx="43082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CC0099"/>
                  </a:solidFill>
                </a:rPr>
                <a:t>Difficult</a:t>
              </a:r>
              <a:r>
                <a:rPr lang="en-US" sz="3200" b="1" dirty="0">
                  <a:solidFill>
                    <a:srgbClr val="3366CC"/>
                  </a:solidFill>
                </a:rPr>
                <a:t> communications</a:t>
              </a:r>
              <a:endParaRPr lang="en-CA" sz="2400" dirty="0">
                <a:solidFill>
                  <a:srgbClr val="3366CC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CB490F-7435-474E-A035-9F238274593B}"/>
              </a:ext>
            </a:extLst>
          </p:cNvPr>
          <p:cNvGrpSpPr/>
          <p:nvPr/>
        </p:nvGrpSpPr>
        <p:grpSpPr>
          <a:xfrm>
            <a:off x="5897863" y="1795330"/>
            <a:ext cx="3127939" cy="2351332"/>
            <a:chOff x="5286600" y="2783899"/>
            <a:chExt cx="3127938" cy="2351332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79AD5BF-DBBA-4EDB-9B88-A7374738B5F1}"/>
                </a:ext>
              </a:extLst>
            </p:cNvPr>
            <p:cNvSpPr/>
            <p:nvPr/>
          </p:nvSpPr>
          <p:spPr>
            <a:xfrm>
              <a:off x="5286600" y="2783899"/>
              <a:ext cx="1150500" cy="1638000"/>
            </a:xfrm>
            <a:custGeom>
              <a:avLst/>
              <a:gdLst/>
              <a:ahLst/>
              <a:cxnLst/>
              <a:rect l="0" t="0" r="0" b="0"/>
              <a:pathLst>
                <a:path w="1150500" h="1638000">
                  <a:moveTo>
                    <a:pt x="117609" y="341859"/>
                  </a:moveTo>
                  <a:cubicBezTo>
                    <a:pt x="166359" y="341859"/>
                    <a:pt x="205359" y="380859"/>
                    <a:pt x="205359" y="429609"/>
                  </a:cubicBezTo>
                  <a:lnTo>
                    <a:pt x="205359" y="809859"/>
                  </a:lnTo>
                  <a:cubicBezTo>
                    <a:pt x="205359" y="819609"/>
                    <a:pt x="215109" y="829359"/>
                    <a:pt x="224859" y="829359"/>
                  </a:cubicBezTo>
                  <a:cubicBezTo>
                    <a:pt x="234609" y="829359"/>
                    <a:pt x="244359" y="819609"/>
                    <a:pt x="244359" y="809859"/>
                  </a:cubicBezTo>
                  <a:lnTo>
                    <a:pt x="244359" y="234609"/>
                  </a:lnTo>
                  <a:cubicBezTo>
                    <a:pt x="244359" y="185859"/>
                    <a:pt x="283359" y="146859"/>
                    <a:pt x="332109" y="146859"/>
                  </a:cubicBezTo>
                  <a:cubicBezTo>
                    <a:pt x="380859" y="146859"/>
                    <a:pt x="419859" y="185859"/>
                    <a:pt x="419859" y="234609"/>
                  </a:cubicBezTo>
                  <a:lnTo>
                    <a:pt x="419859" y="809859"/>
                  </a:lnTo>
                  <a:cubicBezTo>
                    <a:pt x="419859" y="819609"/>
                    <a:pt x="429609" y="829359"/>
                    <a:pt x="439359" y="829359"/>
                  </a:cubicBezTo>
                  <a:cubicBezTo>
                    <a:pt x="449109" y="829359"/>
                    <a:pt x="458859" y="819609"/>
                    <a:pt x="458859" y="809859"/>
                  </a:cubicBezTo>
                  <a:lnTo>
                    <a:pt x="458859" y="115659"/>
                  </a:lnTo>
                  <a:lnTo>
                    <a:pt x="458859" y="115659"/>
                  </a:lnTo>
                  <a:cubicBezTo>
                    <a:pt x="458859" y="68859"/>
                    <a:pt x="497859" y="29859"/>
                    <a:pt x="546609" y="29859"/>
                  </a:cubicBezTo>
                  <a:cubicBezTo>
                    <a:pt x="595359" y="29859"/>
                    <a:pt x="634359" y="68859"/>
                    <a:pt x="634359" y="115659"/>
                  </a:cubicBezTo>
                  <a:lnTo>
                    <a:pt x="634359" y="115659"/>
                  </a:lnTo>
                  <a:lnTo>
                    <a:pt x="634359" y="809859"/>
                  </a:lnTo>
                  <a:cubicBezTo>
                    <a:pt x="634359" y="819609"/>
                    <a:pt x="644109" y="829359"/>
                    <a:pt x="653859" y="829359"/>
                  </a:cubicBezTo>
                  <a:cubicBezTo>
                    <a:pt x="663609" y="829359"/>
                    <a:pt x="673359" y="819609"/>
                    <a:pt x="673359" y="809859"/>
                  </a:cubicBezTo>
                  <a:lnTo>
                    <a:pt x="673359" y="234609"/>
                  </a:lnTo>
                  <a:cubicBezTo>
                    <a:pt x="673359" y="185859"/>
                    <a:pt x="712359" y="146859"/>
                    <a:pt x="761109" y="146859"/>
                  </a:cubicBezTo>
                  <a:cubicBezTo>
                    <a:pt x="809859" y="146859"/>
                    <a:pt x="848859" y="185859"/>
                    <a:pt x="848859" y="234609"/>
                  </a:cubicBezTo>
                  <a:lnTo>
                    <a:pt x="848859" y="809859"/>
                  </a:lnTo>
                  <a:lnTo>
                    <a:pt x="848859" y="1034109"/>
                  </a:lnTo>
                  <a:lnTo>
                    <a:pt x="928809" y="673359"/>
                  </a:lnTo>
                  <a:cubicBezTo>
                    <a:pt x="940509" y="620709"/>
                    <a:pt x="993159" y="587559"/>
                    <a:pt x="1045809" y="599259"/>
                  </a:cubicBezTo>
                  <a:cubicBezTo>
                    <a:pt x="1098459" y="610959"/>
                    <a:pt x="1131609" y="663609"/>
                    <a:pt x="1119909" y="716259"/>
                  </a:cubicBezTo>
                  <a:lnTo>
                    <a:pt x="1002909" y="1242759"/>
                  </a:lnTo>
                  <a:cubicBezTo>
                    <a:pt x="997059" y="1262259"/>
                    <a:pt x="985359" y="1281759"/>
                    <a:pt x="965859" y="1297359"/>
                  </a:cubicBezTo>
                  <a:lnTo>
                    <a:pt x="751359" y="1463109"/>
                  </a:lnTo>
                  <a:lnTo>
                    <a:pt x="751359" y="1609359"/>
                  </a:lnTo>
                  <a:lnTo>
                    <a:pt x="185859" y="1609359"/>
                  </a:lnTo>
                  <a:lnTo>
                    <a:pt x="185859" y="1511859"/>
                  </a:lnTo>
                  <a:cubicBezTo>
                    <a:pt x="185859" y="1373409"/>
                    <a:pt x="29859" y="1363659"/>
                    <a:pt x="29859" y="1102359"/>
                  </a:cubicBezTo>
                  <a:cubicBezTo>
                    <a:pt x="29859" y="1092609"/>
                    <a:pt x="29859" y="429609"/>
                    <a:pt x="29859" y="429609"/>
                  </a:cubicBezTo>
                  <a:cubicBezTo>
                    <a:pt x="29859" y="380859"/>
                    <a:pt x="68859" y="341859"/>
                    <a:pt x="117609" y="341859"/>
                  </a:cubicBezTo>
                  <a:close/>
                </a:path>
              </a:pathLst>
            </a:custGeom>
            <a:solidFill>
              <a:srgbClr val="CC0099"/>
            </a:solidFill>
            <a:ln w="19447" cap="flat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70E777-96F4-4CFE-B3A1-3DF11AF4207C}"/>
                </a:ext>
              </a:extLst>
            </p:cNvPr>
            <p:cNvSpPr txBox="1"/>
            <p:nvPr/>
          </p:nvSpPr>
          <p:spPr>
            <a:xfrm>
              <a:off x="5377731" y="3596348"/>
              <a:ext cx="3036807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5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</a:t>
              </a:r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 </a:t>
              </a:r>
              <a:r>
                <a:rPr lang="en-US" sz="3200" b="1" dirty="0">
                  <a:solidFill>
                    <a:srgbClr val="CC0099"/>
                  </a:solidFill>
                </a:rPr>
                <a:t>Motivation</a:t>
              </a:r>
            </a:p>
            <a:p>
              <a:r>
                <a:rPr lang="en-US" sz="3200" b="1" dirty="0">
                  <a:solidFill>
                    <a:srgbClr val="CC0099"/>
                  </a:solidFill>
                </a:rPr>
                <a:t>for self-care</a:t>
              </a:r>
              <a:endParaRPr lang="en-CA" sz="3200" b="1" dirty="0">
                <a:solidFill>
                  <a:srgbClr val="CC0099"/>
                </a:solidFill>
              </a:endParaRPr>
            </a:p>
          </p:txBody>
        </p:sp>
      </p:grpSp>
      <p:pic>
        <p:nvPicPr>
          <p:cNvPr id="31" name="Graphic 30" descr="Arrow: Rotate right">
            <a:extLst>
              <a:ext uri="{FF2B5EF4-FFF2-40B4-BE49-F238E27FC236}">
                <a16:creationId xmlns:a16="http://schemas.microsoft.com/office/drawing/2014/main" id="{763187AE-FF71-41A0-B410-28C80BFCE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03767">
            <a:off x="8940543" y="2685491"/>
            <a:ext cx="1296000" cy="1296000"/>
          </a:xfrm>
          <a:prstGeom prst="rect">
            <a:avLst/>
          </a:prstGeom>
        </p:spPr>
      </p:pic>
      <p:pic>
        <p:nvPicPr>
          <p:cNvPr id="33" name="Graphic 32" descr="Arrow: Rotate left">
            <a:extLst>
              <a:ext uri="{FF2B5EF4-FFF2-40B4-BE49-F238E27FC236}">
                <a16:creationId xmlns:a16="http://schemas.microsoft.com/office/drawing/2014/main" id="{9BE6C09F-B6B6-483F-8155-8D8870BB1C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222153">
            <a:off x="494661" y="3589807"/>
            <a:ext cx="1296000" cy="1315196"/>
          </a:xfrm>
          <a:prstGeom prst="rect">
            <a:avLst/>
          </a:prstGeom>
        </p:spPr>
      </p:pic>
      <p:pic>
        <p:nvPicPr>
          <p:cNvPr id="39" name="Graphic 38" descr="Arrow: Slight curve">
            <a:extLst>
              <a:ext uri="{FF2B5EF4-FFF2-40B4-BE49-F238E27FC236}">
                <a16:creationId xmlns:a16="http://schemas.microsoft.com/office/drawing/2014/main" id="{725A323D-DE4E-4095-9729-A1E4B947B9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329727">
            <a:off x="4627609" y="3759768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4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965A-8F76-4F83-9B1E-F614B8EF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Psychiatric conditions linked to elevated incidence of T2DM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3D59B-3B35-4BB9-AC5A-4B960579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T2DM, type 2 diabetes mellitus.</a:t>
            </a:r>
          </a:p>
        </p:txBody>
      </p:sp>
      <p:sp>
        <p:nvSpPr>
          <p:cNvPr id="4" name="Donut 25">
            <a:extLst>
              <a:ext uri="{FF2B5EF4-FFF2-40B4-BE49-F238E27FC236}">
                <a16:creationId xmlns:a16="http://schemas.microsoft.com/office/drawing/2014/main" id="{D988FFFC-5887-4111-864C-6BEE9512C2BB}"/>
              </a:ext>
            </a:extLst>
          </p:cNvPr>
          <p:cNvSpPr/>
          <p:nvPr/>
        </p:nvSpPr>
        <p:spPr>
          <a:xfrm>
            <a:off x="253171" y="1539979"/>
            <a:ext cx="11700000" cy="4680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00B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680780-17A7-4B89-9B4F-9DDE6A7158FE}"/>
              </a:ext>
            </a:extLst>
          </p:cNvPr>
          <p:cNvGrpSpPr/>
          <p:nvPr/>
        </p:nvGrpSpPr>
        <p:grpSpPr>
          <a:xfrm>
            <a:off x="3415443" y="1667796"/>
            <a:ext cx="5376319" cy="792000"/>
            <a:chOff x="3415443" y="1667796"/>
            <a:chExt cx="5376318" cy="79200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44ED76BA-7FA0-43AE-8901-84588B594B9D}"/>
                </a:ext>
              </a:extLst>
            </p:cNvPr>
            <p:cNvSpPr/>
            <p:nvPr/>
          </p:nvSpPr>
          <p:spPr>
            <a:xfrm>
              <a:off x="6451761" y="1667796"/>
              <a:ext cx="2340000" cy="79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Maladaptive personality traits or disorders</a:t>
              </a:r>
              <a:endParaRPr lang="en-C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F65D0C60-EDF4-4DA8-9B86-8D1DF6F177BC}"/>
                </a:ext>
              </a:extLst>
            </p:cNvPr>
            <p:cNvSpPr/>
            <p:nvPr/>
          </p:nvSpPr>
          <p:spPr>
            <a:xfrm>
              <a:off x="3415443" y="1667796"/>
              <a:ext cx="2340000" cy="79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Depressive disorders</a:t>
              </a:r>
              <a:endParaRPr lang="en-CA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DC92A64-79A7-4E51-9D85-FF3B7B0DB986}"/>
              </a:ext>
            </a:extLst>
          </p:cNvPr>
          <p:cNvGrpSpPr/>
          <p:nvPr/>
        </p:nvGrpSpPr>
        <p:grpSpPr>
          <a:xfrm>
            <a:off x="3415443" y="5308191"/>
            <a:ext cx="5376319" cy="792000"/>
            <a:chOff x="3415443" y="5308190"/>
            <a:chExt cx="5376318" cy="792000"/>
          </a:xfrm>
        </p:grpSpPr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654FD564-984D-4285-A4E4-6BDCB4F8ED72}"/>
                </a:ext>
              </a:extLst>
            </p:cNvPr>
            <p:cNvSpPr/>
            <p:nvPr/>
          </p:nvSpPr>
          <p:spPr>
            <a:xfrm>
              <a:off x="6451761" y="5308190"/>
              <a:ext cx="2340000" cy="79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Sleep-wake disorders</a:t>
              </a:r>
              <a:endParaRPr lang="en-C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047AE10E-18F4-4222-982A-B41F4CABEA77}"/>
                </a:ext>
              </a:extLst>
            </p:cNvPr>
            <p:cNvSpPr/>
            <p:nvPr/>
          </p:nvSpPr>
          <p:spPr>
            <a:xfrm>
              <a:off x="3415443" y="5308190"/>
              <a:ext cx="2340000" cy="79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Stressor-and trauma-related disorders</a:t>
              </a:r>
              <a:endParaRPr lang="en-CA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BBC7A1-33D2-4ED8-BCAE-E185DD204175}"/>
              </a:ext>
            </a:extLst>
          </p:cNvPr>
          <p:cNvGrpSpPr/>
          <p:nvPr/>
        </p:nvGrpSpPr>
        <p:grpSpPr>
          <a:xfrm>
            <a:off x="331835" y="3426793"/>
            <a:ext cx="11523864" cy="914400"/>
            <a:chOff x="331835" y="3426794"/>
            <a:chExt cx="11523864" cy="914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BCCF76-3F93-4EB8-A5CE-228C7827CE3C}"/>
                </a:ext>
              </a:extLst>
            </p:cNvPr>
            <p:cNvSpPr/>
            <p:nvPr/>
          </p:nvSpPr>
          <p:spPr>
            <a:xfrm>
              <a:off x="3940559" y="3426794"/>
              <a:ext cx="4291216" cy="914400"/>
            </a:xfrm>
            <a:prstGeom prst="ellipse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Type 2 Diabetes Mellitus</a:t>
              </a:r>
              <a:endParaRPr lang="en-CA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94558EAF-BE5F-4B7F-B2CC-364DC1FADCFD}"/>
                </a:ext>
              </a:extLst>
            </p:cNvPr>
            <p:cNvSpPr/>
            <p:nvPr/>
          </p:nvSpPr>
          <p:spPr>
            <a:xfrm>
              <a:off x="9515699" y="3487994"/>
              <a:ext cx="2340000" cy="79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Suicidal ideation/attempts</a:t>
              </a:r>
              <a:endParaRPr lang="en-C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61234914-39A9-4187-A52B-3EFE3C463BC4}"/>
                </a:ext>
              </a:extLst>
            </p:cNvPr>
            <p:cNvSpPr/>
            <p:nvPr/>
          </p:nvSpPr>
          <p:spPr>
            <a:xfrm>
              <a:off x="331835" y="3487994"/>
              <a:ext cx="2340000" cy="79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Schizophrenia spectrum and related disorders</a:t>
              </a:r>
              <a:endParaRPr lang="en-CA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577661-AEF3-4019-9816-B04BD901C3F8}"/>
              </a:ext>
            </a:extLst>
          </p:cNvPr>
          <p:cNvGrpSpPr/>
          <p:nvPr/>
        </p:nvGrpSpPr>
        <p:grpSpPr>
          <a:xfrm>
            <a:off x="1873640" y="4428691"/>
            <a:ext cx="8450091" cy="792000"/>
            <a:chOff x="1873639" y="4458189"/>
            <a:chExt cx="8450091" cy="792000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F2CBFA7-6570-49A3-B49F-B365F5F86B90}"/>
                </a:ext>
              </a:extLst>
            </p:cNvPr>
            <p:cNvSpPr/>
            <p:nvPr/>
          </p:nvSpPr>
          <p:spPr>
            <a:xfrm>
              <a:off x="7983730" y="4458189"/>
              <a:ext cx="2340000" cy="79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Feeding and eating disorders</a:t>
              </a:r>
              <a:endParaRPr lang="en-C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9633EC8B-5C10-46F0-A9B1-A311D651CDE3}"/>
                </a:ext>
              </a:extLst>
            </p:cNvPr>
            <p:cNvSpPr/>
            <p:nvPr/>
          </p:nvSpPr>
          <p:spPr>
            <a:xfrm>
              <a:off x="1873639" y="4458189"/>
              <a:ext cx="2340000" cy="79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Anxiety disorders</a:t>
              </a:r>
              <a:endParaRPr lang="en-CA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D76821-AB2A-4102-89D0-36F84317FEDA}"/>
              </a:ext>
            </a:extLst>
          </p:cNvPr>
          <p:cNvGrpSpPr/>
          <p:nvPr/>
        </p:nvGrpSpPr>
        <p:grpSpPr>
          <a:xfrm>
            <a:off x="1873640" y="2547295"/>
            <a:ext cx="8450091" cy="792000"/>
            <a:chOff x="1873639" y="2517799"/>
            <a:chExt cx="8450091" cy="792000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0C0D3874-237F-4192-8F9A-434AF22D77EB}"/>
                </a:ext>
              </a:extLst>
            </p:cNvPr>
            <p:cNvSpPr/>
            <p:nvPr/>
          </p:nvSpPr>
          <p:spPr>
            <a:xfrm>
              <a:off x="7983730" y="2517799"/>
              <a:ext cx="2340000" cy="79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Stress, trauma, abuse, or neglect</a:t>
              </a:r>
              <a:endParaRPr lang="en-C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1E49CB19-4020-484B-AACA-B50160970EB4}"/>
                </a:ext>
              </a:extLst>
            </p:cNvPr>
            <p:cNvSpPr/>
            <p:nvPr/>
          </p:nvSpPr>
          <p:spPr>
            <a:xfrm>
              <a:off x="1873639" y="2517799"/>
              <a:ext cx="2340000" cy="79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Bipolar and related disorders</a:t>
              </a:r>
              <a:endParaRPr lang="en-CA" sz="1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Elbow Connector 17">
            <a:extLst>
              <a:ext uri="{FF2B5EF4-FFF2-40B4-BE49-F238E27FC236}">
                <a16:creationId xmlns:a16="http://schemas.microsoft.com/office/drawing/2014/main" id="{E08C25E4-01E1-4332-8130-DB038175C40C}"/>
              </a:ext>
            </a:extLst>
          </p:cNvPr>
          <p:cNvCxnSpPr>
            <a:stCxn id="15" idx="2"/>
            <a:endCxn id="5" idx="1"/>
          </p:cNvCxnSpPr>
          <p:nvPr/>
        </p:nvCxnSpPr>
        <p:spPr>
          <a:xfrm rot="16200000" flipH="1">
            <a:off x="3695613" y="2687321"/>
            <a:ext cx="221409" cy="1525355"/>
          </a:xfrm>
          <a:prstGeom prst="bentConnector3">
            <a:avLst>
              <a:gd name="adj1" fmla="val 50000"/>
            </a:avLst>
          </a:prstGeom>
          <a:ln w="38100">
            <a:solidFill>
              <a:srgbClr val="CC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8">
            <a:extLst>
              <a:ext uri="{FF2B5EF4-FFF2-40B4-BE49-F238E27FC236}">
                <a16:creationId xmlns:a16="http://schemas.microsoft.com/office/drawing/2014/main" id="{79B0E828-326B-4DE0-A9A4-AD9F477BC6DE}"/>
              </a:ext>
            </a:extLst>
          </p:cNvPr>
          <p:cNvCxnSpPr>
            <a:stCxn id="13" idx="0"/>
            <a:endCxn id="5" idx="3"/>
          </p:cNvCxnSpPr>
          <p:nvPr/>
        </p:nvCxnSpPr>
        <p:spPr>
          <a:xfrm rot="5400000" flipH="1" flipV="1">
            <a:off x="3695613" y="3555309"/>
            <a:ext cx="221409" cy="1525355"/>
          </a:xfrm>
          <a:prstGeom prst="bentConnector3">
            <a:avLst>
              <a:gd name="adj1" fmla="val 50000"/>
            </a:avLst>
          </a:prstGeom>
          <a:ln w="38100">
            <a:solidFill>
              <a:srgbClr val="CC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21">
            <a:extLst>
              <a:ext uri="{FF2B5EF4-FFF2-40B4-BE49-F238E27FC236}">
                <a16:creationId xmlns:a16="http://schemas.microsoft.com/office/drawing/2014/main" id="{BD686B71-EE36-47A9-A04F-6E0F80E4A638}"/>
              </a:ext>
            </a:extLst>
          </p:cNvPr>
          <p:cNvCxnSpPr>
            <a:stCxn id="12" idx="0"/>
            <a:endCxn id="5" idx="4"/>
          </p:cNvCxnSpPr>
          <p:nvPr/>
        </p:nvCxnSpPr>
        <p:spPr>
          <a:xfrm rot="5400000" flipH="1" flipV="1">
            <a:off x="4852308" y="4074331"/>
            <a:ext cx="966997" cy="1500724"/>
          </a:xfrm>
          <a:prstGeom prst="bentConnector3">
            <a:avLst>
              <a:gd name="adj1" fmla="val 50000"/>
            </a:avLst>
          </a:prstGeom>
          <a:ln w="38100">
            <a:solidFill>
              <a:srgbClr val="CC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24">
            <a:extLst>
              <a:ext uri="{FF2B5EF4-FFF2-40B4-BE49-F238E27FC236}">
                <a16:creationId xmlns:a16="http://schemas.microsoft.com/office/drawing/2014/main" id="{953F5038-613C-4EA9-9FED-293F14357E53}"/>
              </a:ext>
            </a:extLst>
          </p:cNvPr>
          <p:cNvCxnSpPr>
            <a:stCxn id="11" idx="0"/>
            <a:endCxn id="5" idx="4"/>
          </p:cNvCxnSpPr>
          <p:nvPr/>
        </p:nvCxnSpPr>
        <p:spPr>
          <a:xfrm rot="16200000" flipV="1">
            <a:off x="6370467" y="4056895"/>
            <a:ext cx="966997" cy="1535595"/>
          </a:xfrm>
          <a:prstGeom prst="bentConnector3">
            <a:avLst>
              <a:gd name="adj1" fmla="val 50000"/>
            </a:avLst>
          </a:prstGeom>
          <a:ln w="38100">
            <a:solidFill>
              <a:srgbClr val="CC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8">
            <a:extLst>
              <a:ext uri="{FF2B5EF4-FFF2-40B4-BE49-F238E27FC236}">
                <a16:creationId xmlns:a16="http://schemas.microsoft.com/office/drawing/2014/main" id="{5C8F55C2-A543-4CE9-83E4-7133383CAB08}"/>
              </a:ext>
            </a:extLst>
          </p:cNvPr>
          <p:cNvCxnSpPr>
            <a:stCxn id="6" idx="2"/>
            <a:endCxn id="5" idx="0"/>
          </p:cNvCxnSpPr>
          <p:nvPr/>
        </p:nvCxnSpPr>
        <p:spPr>
          <a:xfrm rot="16200000" flipH="1">
            <a:off x="4852308" y="2192933"/>
            <a:ext cx="966997" cy="1500724"/>
          </a:xfrm>
          <a:prstGeom prst="bentConnector3">
            <a:avLst>
              <a:gd name="adj1" fmla="val 50000"/>
            </a:avLst>
          </a:prstGeom>
          <a:ln w="38100">
            <a:solidFill>
              <a:srgbClr val="CC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1">
            <a:extLst>
              <a:ext uri="{FF2B5EF4-FFF2-40B4-BE49-F238E27FC236}">
                <a16:creationId xmlns:a16="http://schemas.microsoft.com/office/drawing/2014/main" id="{AD0EBD00-B4FE-4CA6-AC6A-31116E267E40}"/>
              </a:ext>
            </a:extLst>
          </p:cNvPr>
          <p:cNvCxnSpPr>
            <a:stCxn id="8" idx="2"/>
            <a:endCxn id="5" idx="7"/>
          </p:cNvCxnSpPr>
          <p:nvPr/>
        </p:nvCxnSpPr>
        <p:spPr>
          <a:xfrm rot="5400000">
            <a:off x="8267833" y="2674806"/>
            <a:ext cx="221409" cy="1550389"/>
          </a:xfrm>
          <a:prstGeom prst="bentConnector3">
            <a:avLst>
              <a:gd name="adj1" fmla="val 50000"/>
            </a:avLst>
          </a:prstGeom>
          <a:ln w="38100">
            <a:solidFill>
              <a:srgbClr val="CC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2">
            <a:extLst>
              <a:ext uri="{FF2B5EF4-FFF2-40B4-BE49-F238E27FC236}">
                <a16:creationId xmlns:a16="http://schemas.microsoft.com/office/drawing/2014/main" id="{36DB7BF6-D911-4D07-9385-6F745381C0D0}"/>
              </a:ext>
            </a:extLst>
          </p:cNvPr>
          <p:cNvCxnSpPr>
            <a:stCxn id="5" idx="0"/>
            <a:endCxn id="7" idx="2"/>
          </p:cNvCxnSpPr>
          <p:nvPr/>
        </p:nvCxnSpPr>
        <p:spPr>
          <a:xfrm rot="5400000" flipH="1" flipV="1">
            <a:off x="6370467" y="2175497"/>
            <a:ext cx="966997" cy="1535595"/>
          </a:xfrm>
          <a:prstGeom prst="bentConnector3">
            <a:avLst>
              <a:gd name="adj1" fmla="val 50000"/>
            </a:avLst>
          </a:prstGeom>
          <a:ln w="38100">
            <a:solidFill>
              <a:srgbClr val="CC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48">
            <a:extLst>
              <a:ext uri="{FF2B5EF4-FFF2-40B4-BE49-F238E27FC236}">
                <a16:creationId xmlns:a16="http://schemas.microsoft.com/office/drawing/2014/main" id="{7CA7926A-E1FF-4140-8B31-0A8CBF2108AE}"/>
              </a:ext>
            </a:extLst>
          </p:cNvPr>
          <p:cNvCxnSpPr>
            <a:stCxn id="10" idx="0"/>
            <a:endCxn id="5" idx="5"/>
          </p:cNvCxnSpPr>
          <p:nvPr/>
        </p:nvCxnSpPr>
        <p:spPr>
          <a:xfrm rot="16200000" flipV="1">
            <a:off x="8267833" y="3542792"/>
            <a:ext cx="221409" cy="1550389"/>
          </a:xfrm>
          <a:prstGeom prst="bentConnector3">
            <a:avLst>
              <a:gd name="adj1" fmla="val 50000"/>
            </a:avLst>
          </a:prstGeom>
          <a:ln w="38100">
            <a:solidFill>
              <a:srgbClr val="CC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321603-1C4B-4A75-A29F-B4291A8A4BE2}"/>
              </a:ext>
            </a:extLst>
          </p:cNvPr>
          <p:cNvCxnSpPr>
            <a:stCxn id="14" idx="3"/>
            <a:endCxn id="5" idx="2"/>
          </p:cNvCxnSpPr>
          <p:nvPr/>
        </p:nvCxnSpPr>
        <p:spPr>
          <a:xfrm>
            <a:off x="2671835" y="3883993"/>
            <a:ext cx="1268724" cy="0"/>
          </a:xfrm>
          <a:prstGeom prst="line">
            <a:avLst/>
          </a:prstGeom>
          <a:ln w="38100">
            <a:solidFill>
              <a:srgbClr val="CC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7101BE-6131-4CF0-B3C8-E7FD12AEF2D9}"/>
              </a:ext>
            </a:extLst>
          </p:cNvPr>
          <p:cNvCxnSpPr>
            <a:stCxn id="5" idx="6"/>
            <a:endCxn id="9" idx="1"/>
          </p:cNvCxnSpPr>
          <p:nvPr/>
        </p:nvCxnSpPr>
        <p:spPr>
          <a:xfrm>
            <a:off x="8231775" y="3883993"/>
            <a:ext cx="1283924" cy="0"/>
          </a:xfrm>
          <a:prstGeom prst="line">
            <a:avLst/>
          </a:prstGeom>
          <a:ln w="38100">
            <a:solidFill>
              <a:srgbClr val="CC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236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tree in a forest&#10;&#10;Description generated with very high confidence">
            <a:extLst>
              <a:ext uri="{FF2B5EF4-FFF2-40B4-BE49-F238E27FC236}">
                <a16:creationId xmlns:a16="http://schemas.microsoft.com/office/drawing/2014/main" id="{BC5E6521-B5FB-42D6-9DD9-374D92EC8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/>
          <a:stretch/>
        </p:blipFill>
        <p:spPr>
          <a:xfrm>
            <a:off x="21" y="10"/>
            <a:ext cx="6105635" cy="6857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F2A5C-8EDD-4C2A-A6EB-34CBF3BA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640082"/>
            <a:ext cx="4806184" cy="3637373"/>
          </a:xfrm>
          <a:noFill/>
        </p:spPr>
        <p:txBody>
          <a:bodyPr vert="horz" lIns="91438" tIns="45719" rIns="91438" bIns="45719" rtlCol="0" anchor="t">
            <a:normAutofit/>
          </a:bodyPr>
          <a:lstStyle/>
          <a:p>
            <a:r>
              <a:rPr lang="en-US" dirty="0"/>
              <a:t>Different perspectives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458E5-74B2-4CAF-8174-6622DE5F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8844" y="6356351"/>
            <a:ext cx="4806184" cy="365125"/>
          </a:xfrm>
          <a:noFill/>
        </p:spPr>
        <p:txBody>
          <a:bodyPr vert="horz" lIns="91438" tIns="45719" rIns="91438" bIns="45719" rtlCol="0" anchor="ctr">
            <a:normAutofit/>
          </a:bodyPr>
          <a:lstStyle/>
          <a:p>
            <a:pPr>
              <a:defRPr/>
            </a:pPr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E01C2E-FF5D-430E-9E44-28620F003C77}"/>
              </a:ext>
            </a:extLst>
          </p:cNvPr>
          <p:cNvGrpSpPr/>
          <p:nvPr/>
        </p:nvGrpSpPr>
        <p:grpSpPr>
          <a:xfrm>
            <a:off x="9613419" y="4085267"/>
            <a:ext cx="1828800" cy="2212995"/>
            <a:chOff x="9613419" y="4073260"/>
            <a:chExt cx="1828800" cy="2212994"/>
          </a:xfrm>
        </p:grpSpPr>
        <p:pic>
          <p:nvPicPr>
            <p:cNvPr id="9" name="Graphic 8" descr="Woman">
              <a:extLst>
                <a:ext uri="{FF2B5EF4-FFF2-40B4-BE49-F238E27FC236}">
                  <a16:creationId xmlns:a16="http://schemas.microsoft.com/office/drawing/2014/main" id="{D7D33270-1B6D-4772-8B06-A74796BD8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3419" y="4073260"/>
              <a:ext cx="1828800" cy="1828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4FBB00-FF3F-496C-A3A3-E713F0D6239A}"/>
                </a:ext>
              </a:extLst>
            </p:cNvPr>
            <p:cNvSpPr txBox="1"/>
            <p:nvPr/>
          </p:nvSpPr>
          <p:spPr>
            <a:xfrm>
              <a:off x="9890795" y="5824589"/>
              <a:ext cx="12740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3366CC"/>
                  </a:solidFill>
                </a:rPr>
                <a:t>Provider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ED2247-C306-473A-A2E7-E09F90F78B64}"/>
              </a:ext>
            </a:extLst>
          </p:cNvPr>
          <p:cNvGrpSpPr/>
          <p:nvPr/>
        </p:nvGrpSpPr>
        <p:grpSpPr>
          <a:xfrm>
            <a:off x="6248401" y="2147667"/>
            <a:ext cx="1828800" cy="2257872"/>
            <a:chOff x="9613419" y="1303949"/>
            <a:chExt cx="1828800" cy="2257872"/>
          </a:xfrm>
        </p:grpSpPr>
        <p:pic>
          <p:nvPicPr>
            <p:cNvPr id="14" name="Graphic 13" descr="Man">
              <a:extLst>
                <a:ext uri="{FF2B5EF4-FFF2-40B4-BE49-F238E27FC236}">
                  <a16:creationId xmlns:a16="http://schemas.microsoft.com/office/drawing/2014/main" id="{590E6DF5-9FD1-4C1D-ABDF-A7E275189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13419" y="1733021"/>
              <a:ext cx="18288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41A12B-01AC-4D65-B2D8-01885590273F}"/>
                </a:ext>
              </a:extLst>
            </p:cNvPr>
            <p:cNvSpPr txBox="1"/>
            <p:nvPr/>
          </p:nvSpPr>
          <p:spPr>
            <a:xfrm>
              <a:off x="9973823" y="130394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CC0099"/>
                  </a:solidFill>
                </a:rPr>
                <a:t>Patient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87138F0-6613-4B22-9092-0B0A9B51E119}"/>
              </a:ext>
            </a:extLst>
          </p:cNvPr>
          <p:cNvSpPr/>
          <p:nvPr/>
        </p:nvSpPr>
        <p:spPr>
          <a:xfrm>
            <a:off x="8023273" y="2556603"/>
            <a:ext cx="3600000" cy="1440000"/>
          </a:xfrm>
          <a:prstGeom prst="right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3200" b="1" dirty="0"/>
              <a:t>Quality of Life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231EBFC8-432B-4C33-9D7D-E0A7D6D4C942}"/>
              </a:ext>
            </a:extLst>
          </p:cNvPr>
          <p:cNvSpPr/>
          <p:nvPr/>
        </p:nvSpPr>
        <p:spPr>
          <a:xfrm>
            <a:off x="6248401" y="4557935"/>
            <a:ext cx="3600000" cy="1440000"/>
          </a:xfrm>
          <a:prstGeom prst="leftArrow">
            <a:avLst/>
          </a:prstGeom>
          <a:solidFill>
            <a:srgbClr val="C7D5F1"/>
          </a:solidFill>
          <a:ln>
            <a:solidFill>
              <a:srgbClr val="C7D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3200" b="1" dirty="0">
                <a:solidFill>
                  <a:srgbClr val="3366CC"/>
                </a:solidFill>
              </a:rPr>
              <a:t>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2730991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8561-CCA9-4D46-86C1-5D1183A58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Collaborative patient- provider relationship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380D1-DE52-46ED-B84A-D6E34C6E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011" y="6356351"/>
            <a:ext cx="11772000" cy="365125"/>
          </a:xfrm>
        </p:spPr>
        <p:txBody>
          <a:bodyPr/>
          <a:lstStyle/>
          <a:p>
            <a:r>
              <a:rPr lang="en-CA" dirty="0"/>
              <a:t>Young-Hyman D et al. Diabetes Care 2016;39:2126-2140; Young-Hyman D et al. Diabetes Care. 2017;40:287; Glasgow RE et al. Diabetes Care. 2001;24:124-130; Blixen CE et al. Am J Health Behavior. 2016;40:194-204; </a:t>
            </a:r>
            <a:r>
              <a:rPr lang="en-US" dirty="0"/>
              <a:t>Bayne H et al. Patient Education Counseling. 2013;93:209-215</a:t>
            </a:r>
            <a:endParaRPr lang="en-CA" dirty="0"/>
          </a:p>
        </p:txBody>
      </p:sp>
      <p:pic>
        <p:nvPicPr>
          <p:cNvPr id="5" name="Graphic 4" descr="Bullseye">
            <a:extLst>
              <a:ext uri="{FF2B5EF4-FFF2-40B4-BE49-F238E27FC236}">
                <a16:creationId xmlns:a16="http://schemas.microsoft.com/office/drawing/2014/main" id="{F11B4FC4-205C-4DFA-B614-1DC75F299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0264" y="1100059"/>
            <a:ext cx="3725333" cy="37253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9A84E19-6AEB-48A0-BB75-0E6625C24403}"/>
              </a:ext>
            </a:extLst>
          </p:cNvPr>
          <p:cNvGrpSpPr/>
          <p:nvPr/>
        </p:nvGrpSpPr>
        <p:grpSpPr>
          <a:xfrm>
            <a:off x="9630351" y="1856228"/>
            <a:ext cx="1828800" cy="2212995"/>
            <a:chOff x="9613419" y="4073260"/>
            <a:chExt cx="1828800" cy="2212994"/>
          </a:xfrm>
        </p:grpSpPr>
        <p:pic>
          <p:nvPicPr>
            <p:cNvPr id="13" name="Graphic 12" descr="Woman">
              <a:extLst>
                <a:ext uri="{FF2B5EF4-FFF2-40B4-BE49-F238E27FC236}">
                  <a16:creationId xmlns:a16="http://schemas.microsoft.com/office/drawing/2014/main" id="{37C0140A-6E1A-4C24-91C5-16A9B6A30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13419" y="4073260"/>
              <a:ext cx="1828800" cy="18288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E88B90-9F6E-4E15-9714-1ABDA4562815}"/>
                </a:ext>
              </a:extLst>
            </p:cNvPr>
            <p:cNvSpPr txBox="1"/>
            <p:nvPr/>
          </p:nvSpPr>
          <p:spPr>
            <a:xfrm>
              <a:off x="9890797" y="5824589"/>
              <a:ext cx="12740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3366CC"/>
                  </a:solidFill>
                </a:rPr>
                <a:t>Provider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3A5DE0-3512-4C19-A92F-F72BF665D27C}"/>
              </a:ext>
            </a:extLst>
          </p:cNvPr>
          <p:cNvGrpSpPr/>
          <p:nvPr/>
        </p:nvGrpSpPr>
        <p:grpSpPr>
          <a:xfrm>
            <a:off x="135473" y="1833788"/>
            <a:ext cx="1828800" cy="2257872"/>
            <a:chOff x="9613419" y="1303949"/>
            <a:chExt cx="1828800" cy="2257872"/>
          </a:xfrm>
        </p:grpSpPr>
        <p:pic>
          <p:nvPicPr>
            <p:cNvPr id="16" name="Graphic 15" descr="Man">
              <a:extLst>
                <a:ext uri="{FF2B5EF4-FFF2-40B4-BE49-F238E27FC236}">
                  <a16:creationId xmlns:a16="http://schemas.microsoft.com/office/drawing/2014/main" id="{C3EC3A94-0233-4599-A275-F31C84CCB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13419" y="1733021"/>
              <a:ext cx="1828800" cy="18288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3F2C6C-719F-4183-B99C-E30F232DF613}"/>
                </a:ext>
              </a:extLst>
            </p:cNvPr>
            <p:cNvSpPr txBox="1"/>
            <p:nvPr/>
          </p:nvSpPr>
          <p:spPr>
            <a:xfrm>
              <a:off x="9973823" y="130394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CC0099"/>
                  </a:solidFill>
                </a:rPr>
                <a:t>Patient</a:t>
              </a: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5A55EAC-63C1-4575-9218-782BC7FAC3BD}"/>
              </a:ext>
            </a:extLst>
          </p:cNvPr>
          <p:cNvSpPr/>
          <p:nvPr/>
        </p:nvSpPr>
        <p:spPr>
          <a:xfrm>
            <a:off x="2079683" y="2512724"/>
            <a:ext cx="1980000" cy="900000"/>
          </a:xfrm>
          <a:prstGeom prst="right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 sz="3200" b="1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31DED841-0A23-4E7D-993A-8149981DC7D4}"/>
              </a:ext>
            </a:extLst>
          </p:cNvPr>
          <p:cNvSpPr/>
          <p:nvPr/>
        </p:nvSpPr>
        <p:spPr>
          <a:xfrm>
            <a:off x="7857068" y="2512724"/>
            <a:ext cx="1980000" cy="900000"/>
          </a:xfrm>
          <a:prstGeom prst="leftArrow">
            <a:avLst/>
          </a:prstGeom>
          <a:solidFill>
            <a:srgbClr val="C7D5F1"/>
          </a:solidFill>
          <a:ln>
            <a:solidFill>
              <a:srgbClr val="C7D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 sz="3200" b="1" dirty="0">
              <a:solidFill>
                <a:srgbClr val="3366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0E8AA-B8DC-4441-B57D-4784D7B379CC}"/>
              </a:ext>
            </a:extLst>
          </p:cNvPr>
          <p:cNvSpPr txBox="1"/>
          <p:nvPr/>
        </p:nvSpPr>
        <p:spPr>
          <a:xfrm>
            <a:off x="523573" y="4698246"/>
            <a:ext cx="11160000" cy="148125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 patient who is engaged in a productive relationship with their provider is more likely to be motivated and follow through on behavioral and lifestyle changes for more successful self-management and outcomes</a:t>
            </a:r>
            <a:endParaRPr lang="en-CA" sz="27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A1E92BB-BBE2-4816-99A6-3E49024A6453}"/>
              </a:ext>
            </a:extLst>
          </p:cNvPr>
          <p:cNvSpPr/>
          <p:nvPr/>
        </p:nvSpPr>
        <p:spPr>
          <a:xfrm>
            <a:off x="9509289" y="1561223"/>
            <a:ext cx="2098393" cy="46625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1C785-DDC0-4822-9274-F3A30700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Empowering individuals with T2DM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C2817-042E-4A0E-9DCB-EB278C8C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417A17-0598-45A5-AF7B-21230FA9E96B}"/>
              </a:ext>
            </a:extLst>
          </p:cNvPr>
          <p:cNvGrpSpPr/>
          <p:nvPr/>
        </p:nvGrpSpPr>
        <p:grpSpPr>
          <a:xfrm>
            <a:off x="1761067" y="3399467"/>
            <a:ext cx="2514600" cy="2898795"/>
            <a:chOff x="1761066" y="3387460"/>
            <a:chExt cx="2514600" cy="2898794"/>
          </a:xfrm>
        </p:grpSpPr>
        <p:pic>
          <p:nvPicPr>
            <p:cNvPr id="5" name="Graphic 4" descr="Woman">
              <a:extLst>
                <a:ext uri="{FF2B5EF4-FFF2-40B4-BE49-F238E27FC236}">
                  <a16:creationId xmlns:a16="http://schemas.microsoft.com/office/drawing/2014/main" id="{EE0FBAD8-9D1D-45A9-BC3B-4FCF54C51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61066" y="3387460"/>
              <a:ext cx="2514600" cy="25146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551BFF-3488-4C8E-82D3-13ED7712856A}"/>
                </a:ext>
              </a:extLst>
            </p:cNvPr>
            <p:cNvSpPr txBox="1"/>
            <p:nvPr/>
          </p:nvSpPr>
          <p:spPr>
            <a:xfrm>
              <a:off x="2219561" y="5824589"/>
              <a:ext cx="15976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3366CC"/>
                  </a:solidFill>
                </a:rPr>
                <a:t>Controlling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B330B70-E7C3-4E2B-B467-8EDB5978A216}"/>
              </a:ext>
            </a:extLst>
          </p:cNvPr>
          <p:cNvGrpSpPr/>
          <p:nvPr/>
        </p:nvGrpSpPr>
        <p:grpSpPr>
          <a:xfrm>
            <a:off x="2457307" y="1561223"/>
            <a:ext cx="1122122" cy="1343472"/>
            <a:chOff x="2457305" y="1303949"/>
            <a:chExt cx="1122122" cy="1343472"/>
          </a:xfrm>
        </p:grpSpPr>
        <p:pic>
          <p:nvPicPr>
            <p:cNvPr id="7" name="Graphic 6" descr="Man">
              <a:extLst>
                <a:ext uri="{FF2B5EF4-FFF2-40B4-BE49-F238E27FC236}">
                  <a16:creationId xmlns:a16="http://schemas.microsoft.com/office/drawing/2014/main" id="{3E49B9BF-63E4-4827-9BDE-B91728B84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61166" y="1733021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4AC8EC-D674-4B17-80B7-FEB7B6EC9283}"/>
                </a:ext>
              </a:extLst>
            </p:cNvPr>
            <p:cNvSpPr txBox="1"/>
            <p:nvPr/>
          </p:nvSpPr>
          <p:spPr>
            <a:xfrm>
              <a:off x="2457305" y="1303949"/>
              <a:ext cx="1122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CC0099"/>
                  </a:solidFill>
                </a:rPr>
                <a:t>Passive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36D30C-2572-48BD-967A-F907B88EDBDB}"/>
              </a:ext>
            </a:extLst>
          </p:cNvPr>
          <p:cNvGrpSpPr/>
          <p:nvPr/>
        </p:nvGrpSpPr>
        <p:grpSpPr>
          <a:xfrm>
            <a:off x="4607117" y="3628067"/>
            <a:ext cx="2286000" cy="2670195"/>
            <a:chOff x="4607117" y="3616060"/>
            <a:chExt cx="2286000" cy="2670194"/>
          </a:xfrm>
        </p:grpSpPr>
        <p:pic>
          <p:nvPicPr>
            <p:cNvPr id="11" name="Graphic 10" descr="Woman">
              <a:extLst>
                <a:ext uri="{FF2B5EF4-FFF2-40B4-BE49-F238E27FC236}">
                  <a16:creationId xmlns:a16="http://schemas.microsoft.com/office/drawing/2014/main" id="{991889CA-CDEE-4181-99C0-6C555A8A0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07117" y="3616060"/>
              <a:ext cx="2286000" cy="2286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D38EE8-EABD-4698-8E95-C7CEE6847118}"/>
                </a:ext>
              </a:extLst>
            </p:cNvPr>
            <p:cNvSpPr txBox="1"/>
            <p:nvPr/>
          </p:nvSpPr>
          <p:spPr>
            <a:xfrm>
              <a:off x="5243909" y="5824589"/>
              <a:ext cx="10124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3366CC"/>
                  </a:solidFill>
                </a:rPr>
                <a:t>Expert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6117D2E-C6CE-4935-BB29-882B43D441E2}"/>
              </a:ext>
            </a:extLst>
          </p:cNvPr>
          <p:cNvGrpSpPr/>
          <p:nvPr/>
        </p:nvGrpSpPr>
        <p:grpSpPr>
          <a:xfrm>
            <a:off x="4944701" y="1561223"/>
            <a:ext cx="1610838" cy="1572072"/>
            <a:chOff x="4944698" y="1303949"/>
            <a:chExt cx="1610838" cy="1572072"/>
          </a:xfrm>
        </p:grpSpPr>
        <p:pic>
          <p:nvPicPr>
            <p:cNvPr id="8" name="Graphic 7" descr="Man">
              <a:extLst>
                <a:ext uri="{FF2B5EF4-FFF2-40B4-BE49-F238E27FC236}">
                  <a16:creationId xmlns:a16="http://schemas.microsoft.com/office/drawing/2014/main" id="{C9CA6D08-FB77-4271-94B9-E8E1054A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78617" y="1733021"/>
              <a:ext cx="1143000" cy="1143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D34F23-7E96-4AC6-8588-0AD0F72E7BB4}"/>
                </a:ext>
              </a:extLst>
            </p:cNvPr>
            <p:cNvSpPr txBox="1"/>
            <p:nvPr/>
          </p:nvSpPr>
          <p:spPr>
            <a:xfrm>
              <a:off x="4944698" y="1303949"/>
              <a:ext cx="16108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CC0099"/>
                  </a:solidFill>
                </a:rPr>
                <a:t>Dependent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AA93CF-3C81-4612-8DA2-9B978C705B8A}"/>
              </a:ext>
            </a:extLst>
          </p:cNvPr>
          <p:cNvGrpSpPr/>
          <p:nvPr/>
        </p:nvGrpSpPr>
        <p:grpSpPr>
          <a:xfrm>
            <a:off x="7224568" y="3856666"/>
            <a:ext cx="2057400" cy="2441595"/>
            <a:chOff x="7224568" y="3844660"/>
            <a:chExt cx="2057400" cy="2441594"/>
          </a:xfrm>
        </p:grpSpPr>
        <p:pic>
          <p:nvPicPr>
            <p:cNvPr id="12" name="Graphic 11" descr="Woman">
              <a:extLst>
                <a:ext uri="{FF2B5EF4-FFF2-40B4-BE49-F238E27FC236}">
                  <a16:creationId xmlns:a16="http://schemas.microsoft.com/office/drawing/2014/main" id="{9D88CA34-0C65-4F42-98BD-98CA425B3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24568" y="3844660"/>
              <a:ext cx="2057400" cy="2057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1DCEBE-747B-408C-A077-25EBC70CA4B9}"/>
                </a:ext>
              </a:extLst>
            </p:cNvPr>
            <p:cNvSpPr txBox="1"/>
            <p:nvPr/>
          </p:nvSpPr>
          <p:spPr>
            <a:xfrm>
              <a:off x="7680260" y="5824589"/>
              <a:ext cx="1146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3366CC"/>
                  </a:solidFill>
                </a:rPr>
                <a:t>Partner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54EC1B-0F40-4535-983D-E9FFAC17F3D5}"/>
              </a:ext>
            </a:extLst>
          </p:cNvPr>
          <p:cNvGrpSpPr/>
          <p:nvPr/>
        </p:nvGrpSpPr>
        <p:grpSpPr>
          <a:xfrm>
            <a:off x="7308839" y="1561223"/>
            <a:ext cx="1888858" cy="1800672"/>
            <a:chOff x="7308839" y="1303949"/>
            <a:chExt cx="1888857" cy="1800672"/>
          </a:xfrm>
        </p:grpSpPr>
        <p:pic>
          <p:nvPicPr>
            <p:cNvPr id="9" name="Graphic 8" descr="Man">
              <a:extLst>
                <a:ext uri="{FF2B5EF4-FFF2-40B4-BE49-F238E27FC236}">
                  <a16:creationId xmlns:a16="http://schemas.microsoft.com/office/drawing/2014/main" id="{228FA4C1-8138-4CF8-BC77-49EBD3DE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567468" y="1733021"/>
              <a:ext cx="1371600" cy="13716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F9462A-2635-463C-BE8B-119D818D5875}"/>
                </a:ext>
              </a:extLst>
            </p:cNvPr>
            <p:cNvSpPr txBox="1"/>
            <p:nvPr/>
          </p:nvSpPr>
          <p:spPr>
            <a:xfrm>
              <a:off x="7308839" y="1303949"/>
              <a:ext cx="1888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CC0099"/>
                  </a:solidFill>
                </a:rPr>
                <a:t>Collaborative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3EB184C-1EA5-48BE-91E0-54F4F5188AAA}"/>
              </a:ext>
            </a:extLst>
          </p:cNvPr>
          <p:cNvGrpSpPr/>
          <p:nvPr/>
        </p:nvGrpSpPr>
        <p:grpSpPr>
          <a:xfrm>
            <a:off x="9613419" y="4085267"/>
            <a:ext cx="1828800" cy="2212995"/>
            <a:chOff x="9613419" y="4073260"/>
            <a:chExt cx="1828800" cy="2212994"/>
          </a:xfrm>
        </p:grpSpPr>
        <p:pic>
          <p:nvPicPr>
            <p:cNvPr id="14" name="Graphic 13" descr="Woman">
              <a:extLst>
                <a:ext uri="{FF2B5EF4-FFF2-40B4-BE49-F238E27FC236}">
                  <a16:creationId xmlns:a16="http://schemas.microsoft.com/office/drawing/2014/main" id="{B1040BE6-DD84-44E7-9C41-71B430D65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613419" y="4073260"/>
              <a:ext cx="1828800" cy="18288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792095-84F6-431E-B1E8-1133BC68D00F}"/>
                </a:ext>
              </a:extLst>
            </p:cNvPr>
            <p:cNvSpPr txBox="1"/>
            <p:nvPr/>
          </p:nvSpPr>
          <p:spPr>
            <a:xfrm>
              <a:off x="9791004" y="5824589"/>
              <a:ext cx="1473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3366CC"/>
                  </a:solidFill>
                </a:rPr>
                <a:t>Facilitator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0FBCBF0-3B33-44D8-8BCD-DBE5545DBF7B}"/>
              </a:ext>
            </a:extLst>
          </p:cNvPr>
          <p:cNvGrpSpPr/>
          <p:nvPr/>
        </p:nvGrpSpPr>
        <p:grpSpPr>
          <a:xfrm>
            <a:off x="9613221" y="1561223"/>
            <a:ext cx="1829197" cy="2257872"/>
            <a:chOff x="9613221" y="1303949"/>
            <a:chExt cx="1829197" cy="2257872"/>
          </a:xfrm>
        </p:grpSpPr>
        <p:pic>
          <p:nvPicPr>
            <p:cNvPr id="10" name="Graphic 9" descr="Man">
              <a:extLst>
                <a:ext uri="{FF2B5EF4-FFF2-40B4-BE49-F238E27FC236}">
                  <a16:creationId xmlns:a16="http://schemas.microsoft.com/office/drawing/2014/main" id="{D93B4CAE-9D45-4524-A261-091E06E0F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613419" y="1733021"/>
              <a:ext cx="1828800" cy="18288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B0D2DA-9BFC-4CD9-9242-8231FEA29688}"/>
                </a:ext>
              </a:extLst>
            </p:cNvPr>
            <p:cNvSpPr txBox="1"/>
            <p:nvPr/>
          </p:nvSpPr>
          <p:spPr>
            <a:xfrm>
              <a:off x="9613221" y="1303949"/>
              <a:ext cx="182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CC0099"/>
                  </a:solidFill>
                </a:rPr>
                <a:t>Independent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C7D6810-29FE-4FB9-A15C-927574B5A87D}"/>
              </a:ext>
            </a:extLst>
          </p:cNvPr>
          <p:cNvSpPr txBox="1"/>
          <p:nvPr/>
        </p:nvSpPr>
        <p:spPr>
          <a:xfrm>
            <a:off x="331265" y="1561223"/>
            <a:ext cx="1840568" cy="95410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CA" sz="2800" b="1" dirty="0">
                <a:solidFill>
                  <a:srgbClr val="CC0099"/>
                </a:solidFill>
              </a:rPr>
              <a:t>Individual</a:t>
            </a:r>
          </a:p>
          <a:p>
            <a:r>
              <a:rPr lang="en-CA" sz="2800" b="1" dirty="0">
                <a:solidFill>
                  <a:srgbClr val="CC0099"/>
                </a:solidFill>
              </a:rPr>
              <a:t>with T2DM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805C60-AA32-45BC-A698-81F6F380A937}"/>
              </a:ext>
            </a:extLst>
          </p:cNvPr>
          <p:cNvSpPr txBox="1"/>
          <p:nvPr/>
        </p:nvSpPr>
        <p:spPr>
          <a:xfrm>
            <a:off x="331266" y="5344153"/>
            <a:ext cx="1450463" cy="52322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CA" sz="2800" b="1" dirty="0">
                <a:solidFill>
                  <a:srgbClr val="3366CC"/>
                </a:solidFill>
              </a:rPr>
              <a:t>Provider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A066752-1242-4B52-829F-241AFDEF82B2}"/>
              </a:ext>
            </a:extLst>
          </p:cNvPr>
          <p:cNvCxnSpPr>
            <a:stCxn id="5" idx="0"/>
            <a:endCxn id="7" idx="2"/>
          </p:cNvCxnSpPr>
          <p:nvPr/>
        </p:nvCxnSpPr>
        <p:spPr>
          <a:xfrm flipV="1">
            <a:off x="3018367" y="2904695"/>
            <a:ext cx="0" cy="4947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3ADF643-97CB-46E9-8273-FACD3314750F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V="1">
            <a:off x="5750117" y="3133295"/>
            <a:ext cx="0" cy="4947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CF7C47-F943-4147-895D-9D5E466646D6}"/>
              </a:ext>
            </a:extLst>
          </p:cNvPr>
          <p:cNvCxnSpPr>
            <a:cxnSpLocks/>
            <a:stCxn id="12" idx="0"/>
            <a:endCxn id="9" idx="2"/>
          </p:cNvCxnSpPr>
          <p:nvPr/>
        </p:nvCxnSpPr>
        <p:spPr>
          <a:xfrm flipV="1">
            <a:off x="8253268" y="3361895"/>
            <a:ext cx="0" cy="4947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17D04A-C92E-47D3-A1D5-BB4304EE700F}"/>
              </a:ext>
            </a:extLst>
          </p:cNvPr>
          <p:cNvCxnSpPr>
            <a:cxnSpLocks/>
            <a:stCxn id="14" idx="0"/>
            <a:endCxn id="10" idx="2"/>
          </p:cNvCxnSpPr>
          <p:nvPr/>
        </p:nvCxnSpPr>
        <p:spPr>
          <a:xfrm flipV="1">
            <a:off x="10527819" y="3819095"/>
            <a:ext cx="0" cy="2661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7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B47E-FE66-4313-9199-FC244BA7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Effective communication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F596C-C086-45DB-90A4-C61F6310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5934B1-C437-4A11-AB35-65E236684D4A}"/>
              </a:ext>
            </a:extLst>
          </p:cNvPr>
          <p:cNvSpPr/>
          <p:nvPr/>
        </p:nvSpPr>
        <p:spPr>
          <a:xfrm>
            <a:off x="4297792" y="2722196"/>
            <a:ext cx="3132000" cy="1656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3200" b="1" dirty="0">
                <a:solidFill>
                  <a:schemeClr val="tx1"/>
                </a:solidFill>
              </a:rPr>
              <a:t>Person-Centred Care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9CBD45-BDD1-4FEE-A616-8E8762E402B5}"/>
              </a:ext>
            </a:extLst>
          </p:cNvPr>
          <p:cNvSpPr/>
          <p:nvPr/>
        </p:nvSpPr>
        <p:spPr>
          <a:xfrm>
            <a:off x="2283291" y="4734077"/>
            <a:ext cx="2700000" cy="1188000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800" b="1" dirty="0">
                <a:solidFill>
                  <a:schemeClr val="bg1"/>
                </a:solidFill>
              </a:rPr>
              <a:t>Problem solving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688EA4-2923-4B35-ACFA-DF0A2F0191F6}"/>
              </a:ext>
            </a:extLst>
          </p:cNvPr>
          <p:cNvSpPr/>
          <p:nvPr/>
        </p:nvSpPr>
        <p:spPr>
          <a:xfrm>
            <a:off x="935513" y="1860136"/>
            <a:ext cx="2700000" cy="1188000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800" b="1" dirty="0">
                <a:solidFill>
                  <a:schemeClr val="bg1"/>
                </a:solidFill>
              </a:rPr>
              <a:t>Trusting relations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BCA4D7-40AA-45EE-97D0-4847F538EFD0}"/>
              </a:ext>
            </a:extLst>
          </p:cNvPr>
          <p:cNvSpPr/>
          <p:nvPr/>
        </p:nvSpPr>
        <p:spPr>
          <a:xfrm>
            <a:off x="8789869" y="4314911"/>
            <a:ext cx="3060000" cy="972000"/>
          </a:xfrm>
          <a:prstGeom prst="ellipse">
            <a:avLst/>
          </a:prstGeom>
          <a:solidFill>
            <a:srgbClr val="FFA7E8"/>
          </a:solidFill>
          <a:ln>
            <a:solidFill>
              <a:srgbClr val="FFA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800" b="1" dirty="0">
                <a:solidFill>
                  <a:schemeClr val="tx1"/>
                </a:solidFill>
              </a:rPr>
              <a:t>Empathy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B61EBB-AEF0-424E-83A1-B7A1B92576C7}"/>
              </a:ext>
            </a:extLst>
          </p:cNvPr>
          <p:cNvSpPr/>
          <p:nvPr/>
        </p:nvSpPr>
        <p:spPr>
          <a:xfrm>
            <a:off x="8064803" y="2694679"/>
            <a:ext cx="2700000" cy="1188000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800" b="1" dirty="0">
                <a:solidFill>
                  <a:schemeClr val="bg1"/>
                </a:solidFill>
              </a:rPr>
              <a:t>Shared perspective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3BFAE3-55CA-4759-BE40-DCE4980F0586}"/>
              </a:ext>
            </a:extLst>
          </p:cNvPr>
          <p:cNvSpPr/>
          <p:nvPr/>
        </p:nvSpPr>
        <p:spPr>
          <a:xfrm>
            <a:off x="4390335" y="1477568"/>
            <a:ext cx="3060000" cy="972000"/>
          </a:xfrm>
          <a:prstGeom prst="ellipse">
            <a:avLst/>
          </a:prstGeom>
          <a:solidFill>
            <a:srgbClr val="FFA7E8"/>
          </a:solidFill>
          <a:ln>
            <a:solidFill>
              <a:srgbClr val="FFA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800" b="1" dirty="0">
                <a:solidFill>
                  <a:schemeClr val="tx1"/>
                </a:solidFill>
              </a:rPr>
              <a:t>Listening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9F0236-EBA9-411B-BA6D-56181C08C060}"/>
              </a:ext>
            </a:extLst>
          </p:cNvPr>
          <p:cNvSpPr/>
          <p:nvPr/>
        </p:nvSpPr>
        <p:spPr>
          <a:xfrm>
            <a:off x="5976845" y="5128899"/>
            <a:ext cx="3060000" cy="972000"/>
          </a:xfrm>
          <a:prstGeom prst="ellipse">
            <a:avLst/>
          </a:prstGeom>
          <a:solidFill>
            <a:srgbClr val="FFA7E8"/>
          </a:solidFill>
          <a:ln>
            <a:solidFill>
              <a:srgbClr val="FFA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800" b="1" dirty="0">
                <a:solidFill>
                  <a:schemeClr val="tx1"/>
                </a:solidFill>
              </a:rPr>
              <a:t>Confidence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409843-400D-441D-8F14-DC7CA80AE037}"/>
              </a:ext>
            </a:extLst>
          </p:cNvPr>
          <p:cNvSpPr/>
          <p:nvPr/>
        </p:nvSpPr>
        <p:spPr>
          <a:xfrm>
            <a:off x="350803" y="3411233"/>
            <a:ext cx="3060000" cy="972000"/>
          </a:xfrm>
          <a:prstGeom prst="ellipse">
            <a:avLst/>
          </a:prstGeom>
          <a:solidFill>
            <a:srgbClr val="FFA7E8"/>
          </a:solidFill>
          <a:ln>
            <a:solidFill>
              <a:srgbClr val="FFA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2800" b="1" dirty="0">
                <a:solidFill>
                  <a:schemeClr val="tx1"/>
                </a:solidFill>
              </a:rPr>
              <a:t>Collaborative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FF1ED-81DC-419E-B604-2891A44164AA}"/>
              </a:ext>
            </a:extLst>
          </p:cNvPr>
          <p:cNvCxnSpPr>
            <a:stCxn id="9" idx="4"/>
            <a:endCxn id="4" idx="0"/>
          </p:cNvCxnSpPr>
          <p:nvPr/>
        </p:nvCxnSpPr>
        <p:spPr>
          <a:xfrm flipH="1">
            <a:off x="5863794" y="2449569"/>
            <a:ext cx="56543" cy="272628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3CCFAE-468F-438E-BFBD-529C8AACC477}"/>
              </a:ext>
            </a:extLst>
          </p:cNvPr>
          <p:cNvCxnSpPr>
            <a:cxnSpLocks/>
            <a:stCxn id="9" idx="6"/>
            <a:endCxn id="8" idx="0"/>
          </p:cNvCxnSpPr>
          <p:nvPr/>
        </p:nvCxnSpPr>
        <p:spPr>
          <a:xfrm>
            <a:off x="7450335" y="1963569"/>
            <a:ext cx="1964468" cy="731111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BCCFD5-2978-40E5-8B03-3D3631AD747B}"/>
              </a:ext>
            </a:extLst>
          </p:cNvPr>
          <p:cNvCxnSpPr>
            <a:cxnSpLocks/>
            <a:stCxn id="4" idx="4"/>
            <a:endCxn id="10" idx="1"/>
          </p:cNvCxnSpPr>
          <p:nvPr/>
        </p:nvCxnSpPr>
        <p:spPr>
          <a:xfrm>
            <a:off x="5863792" y="4378197"/>
            <a:ext cx="561181" cy="893049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855C58-1951-46D5-A27F-53D2FC972CC5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 flipV="1">
            <a:off x="7429793" y="3288678"/>
            <a:ext cx="635011" cy="261519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F3F11B-DF29-4519-995C-0F97E54F9240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6971122" y="4135682"/>
            <a:ext cx="1818748" cy="665231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491F3E-5AA7-4FA7-9060-BBF0748ECECE}"/>
              </a:ext>
            </a:extLst>
          </p:cNvPr>
          <p:cNvCxnSpPr>
            <a:cxnSpLocks/>
            <a:stCxn id="6" idx="5"/>
            <a:endCxn id="4" idx="1"/>
          </p:cNvCxnSpPr>
          <p:nvPr/>
        </p:nvCxnSpPr>
        <p:spPr>
          <a:xfrm>
            <a:off x="3240107" y="2874157"/>
            <a:ext cx="1516356" cy="90555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1D34C7-B728-4963-99E7-B585038C2D68}"/>
              </a:ext>
            </a:extLst>
          </p:cNvPr>
          <p:cNvCxnSpPr>
            <a:cxnSpLocks/>
            <a:stCxn id="7" idx="0"/>
            <a:endCxn id="8" idx="5"/>
          </p:cNvCxnSpPr>
          <p:nvPr/>
        </p:nvCxnSpPr>
        <p:spPr>
          <a:xfrm flipV="1">
            <a:off x="10319869" y="3708699"/>
            <a:ext cx="49528" cy="606212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545468-8AB3-41A4-8FE7-E7486DFF8D7F}"/>
              </a:ext>
            </a:extLst>
          </p:cNvPr>
          <p:cNvCxnSpPr>
            <a:cxnSpLocks/>
            <a:stCxn id="7" idx="4"/>
            <a:endCxn id="10" idx="6"/>
          </p:cNvCxnSpPr>
          <p:nvPr/>
        </p:nvCxnSpPr>
        <p:spPr>
          <a:xfrm flipH="1">
            <a:off x="9036847" y="5286911"/>
            <a:ext cx="1283023" cy="327988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8BF09-6F97-42B4-96FE-898C7E4695B4}"/>
              </a:ext>
            </a:extLst>
          </p:cNvPr>
          <p:cNvCxnSpPr>
            <a:cxnSpLocks/>
            <a:stCxn id="6" idx="7"/>
            <a:endCxn id="9" idx="2"/>
          </p:cNvCxnSpPr>
          <p:nvPr/>
        </p:nvCxnSpPr>
        <p:spPr>
          <a:xfrm flipV="1">
            <a:off x="3240107" y="1963568"/>
            <a:ext cx="1150228" cy="70547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919E28-2ADE-4180-AF45-A79338EECD42}"/>
              </a:ext>
            </a:extLst>
          </p:cNvPr>
          <p:cNvCxnSpPr>
            <a:cxnSpLocks/>
            <a:stCxn id="4" idx="2"/>
            <a:endCxn id="11" idx="6"/>
          </p:cNvCxnSpPr>
          <p:nvPr/>
        </p:nvCxnSpPr>
        <p:spPr>
          <a:xfrm flipH="1">
            <a:off x="3410802" y="3550196"/>
            <a:ext cx="886991" cy="347037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30EF84-9795-464F-82CA-FBFC07CE8BA7}"/>
              </a:ext>
            </a:extLst>
          </p:cNvPr>
          <p:cNvCxnSpPr>
            <a:cxnSpLocks/>
            <a:stCxn id="11" idx="4"/>
            <a:endCxn id="5" idx="1"/>
          </p:cNvCxnSpPr>
          <p:nvPr/>
        </p:nvCxnSpPr>
        <p:spPr>
          <a:xfrm>
            <a:off x="1880803" y="4383234"/>
            <a:ext cx="797895" cy="524823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AF614-6F4A-48E9-9764-2E11B1074CDE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3633291" y="4135680"/>
            <a:ext cx="1123172" cy="598397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17B80F5-B662-423D-8773-6051A46311B2}"/>
              </a:ext>
            </a:extLst>
          </p:cNvPr>
          <p:cNvCxnSpPr>
            <a:cxnSpLocks/>
            <a:stCxn id="10" idx="2"/>
            <a:endCxn id="5" idx="6"/>
          </p:cNvCxnSpPr>
          <p:nvPr/>
        </p:nvCxnSpPr>
        <p:spPr>
          <a:xfrm flipH="1" flipV="1">
            <a:off x="4983292" y="5328078"/>
            <a:ext cx="993555" cy="286823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63EAEDA-DFA7-4D86-97FD-EC08DEBFC9FC}"/>
              </a:ext>
            </a:extLst>
          </p:cNvPr>
          <p:cNvCxnSpPr>
            <a:cxnSpLocks/>
            <a:stCxn id="6" idx="4"/>
            <a:endCxn id="11" idx="0"/>
          </p:cNvCxnSpPr>
          <p:nvPr/>
        </p:nvCxnSpPr>
        <p:spPr>
          <a:xfrm flipH="1">
            <a:off x="1880803" y="3048137"/>
            <a:ext cx="404711" cy="363097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11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C44D-1F40-4F1B-AE37-1FD71099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Process for effective communication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A72E2-A5E7-428F-8892-BF686EE1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TTM, transtheoretical model.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18998D-B6D9-4712-80A4-23EE959E3A5F}"/>
              </a:ext>
            </a:extLst>
          </p:cNvPr>
          <p:cNvGrpSpPr/>
          <p:nvPr/>
        </p:nvGrpSpPr>
        <p:grpSpPr>
          <a:xfrm>
            <a:off x="192549" y="1322444"/>
            <a:ext cx="2844000" cy="4971493"/>
            <a:chOff x="192549" y="1322444"/>
            <a:chExt cx="2844000" cy="4971493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609BF6E2-65B4-4940-A204-A04D5526BF30}"/>
                </a:ext>
              </a:extLst>
            </p:cNvPr>
            <p:cNvSpPr/>
            <p:nvPr/>
          </p:nvSpPr>
          <p:spPr>
            <a:xfrm>
              <a:off x="192549" y="1322444"/>
              <a:ext cx="2844000" cy="711200"/>
            </a:xfrm>
            <a:prstGeom prst="round2SameRect">
              <a:avLst/>
            </a:prstGeom>
            <a:solidFill>
              <a:srgbClr val="3366CC"/>
            </a:solidFill>
            <a:ln w="3810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 dirty="0"/>
                <a:t>ENGAGE</a:t>
              </a:r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7A7BE45D-105B-4662-BD6A-D08C531B206F}"/>
                </a:ext>
              </a:extLst>
            </p:cNvPr>
            <p:cNvSpPr/>
            <p:nvPr/>
          </p:nvSpPr>
          <p:spPr>
            <a:xfrm>
              <a:off x="192549" y="2045937"/>
              <a:ext cx="2844000" cy="4248000"/>
            </a:xfrm>
            <a:prstGeom prst="flowChartProcess">
              <a:avLst/>
            </a:prstGeom>
            <a:noFill/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2700" dirty="0">
                  <a:solidFill>
                    <a:srgbClr val="CC0099"/>
                  </a:solidFill>
                </a:rPr>
                <a:t>Where is the patient at?</a:t>
              </a: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endParaRPr lang="en-US" sz="2700" dirty="0">
                <a:solidFill>
                  <a:srgbClr val="CC0099"/>
                </a:solidFill>
              </a:endParaRP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2700" dirty="0">
                  <a:solidFill>
                    <a:srgbClr val="CC0099"/>
                  </a:solidFill>
                </a:rPr>
                <a:t>What are their concerns?</a:t>
              </a: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endParaRPr lang="en-US" sz="2700" dirty="0">
                <a:solidFill>
                  <a:srgbClr val="CC0099"/>
                </a:solidFill>
              </a:endParaRP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2700" dirty="0">
                  <a:solidFill>
                    <a:srgbClr val="CC0099"/>
                  </a:solidFill>
                </a:rPr>
                <a:t>What would they like to achieve today in the visit?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AA9576-6559-46C4-AE93-FAC4CE76E06C}"/>
              </a:ext>
            </a:extLst>
          </p:cNvPr>
          <p:cNvGrpSpPr/>
          <p:nvPr/>
        </p:nvGrpSpPr>
        <p:grpSpPr>
          <a:xfrm>
            <a:off x="3182905" y="1322444"/>
            <a:ext cx="2844000" cy="4971493"/>
            <a:chOff x="3251170" y="1322444"/>
            <a:chExt cx="2844000" cy="4971493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8B52ACEE-474F-4C89-9B4E-35010379E1C7}"/>
                </a:ext>
              </a:extLst>
            </p:cNvPr>
            <p:cNvSpPr/>
            <p:nvPr/>
          </p:nvSpPr>
          <p:spPr>
            <a:xfrm>
              <a:off x="3251170" y="1322444"/>
              <a:ext cx="2844000" cy="711200"/>
            </a:xfrm>
            <a:prstGeom prst="round2SameRect">
              <a:avLst/>
            </a:prstGeom>
            <a:solidFill>
              <a:srgbClr val="3366CC"/>
            </a:solidFill>
            <a:ln w="3810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 dirty="0"/>
                <a:t>EXPERIENCE</a:t>
              </a:r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20B9FC24-4072-46A2-B237-3C95203C0AAE}"/>
                </a:ext>
              </a:extLst>
            </p:cNvPr>
            <p:cNvSpPr/>
            <p:nvPr/>
          </p:nvSpPr>
          <p:spPr>
            <a:xfrm>
              <a:off x="3251170" y="2045937"/>
              <a:ext cx="2844000" cy="4248000"/>
            </a:xfrm>
            <a:prstGeom prst="flowChartProcess">
              <a:avLst/>
            </a:prstGeom>
            <a:noFill/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rgbClr val="CC0099"/>
                  </a:solidFill>
                </a:rPr>
                <a:t>An adult’s lifetime experience provides the foundation to build on.</a:t>
              </a: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endParaRPr lang="en-US" sz="1500" dirty="0">
                <a:solidFill>
                  <a:srgbClr val="CC0099"/>
                </a:solidFill>
              </a:endParaRP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1500" dirty="0">
                  <a:solidFill>
                    <a:srgbClr val="CC0099"/>
                  </a:solidFill>
                </a:rPr>
                <a:t>Adults need to be involved in the planning and evaluation of their instruction.</a:t>
              </a: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endParaRPr lang="en-US" sz="1500" dirty="0">
                <a:solidFill>
                  <a:srgbClr val="CC0099"/>
                </a:solidFill>
              </a:endParaRP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1500" dirty="0">
                  <a:solidFill>
                    <a:srgbClr val="CC0099"/>
                  </a:solidFill>
                </a:rPr>
                <a:t>Adults are most interested in learning subjects that have immediate relevance and impact to their job or personal life.</a:t>
              </a: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endParaRPr lang="en-US" sz="1500" dirty="0">
                <a:solidFill>
                  <a:srgbClr val="CC0099"/>
                </a:solidFill>
              </a:endParaRP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1500" dirty="0">
                  <a:solidFill>
                    <a:srgbClr val="CC0099"/>
                  </a:solidFill>
                </a:rPr>
                <a:t>Adult learning is problem-centered rather than content-oriented.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452AD0-FF85-497A-AE49-45E88B3D78CC}"/>
              </a:ext>
            </a:extLst>
          </p:cNvPr>
          <p:cNvGrpSpPr/>
          <p:nvPr/>
        </p:nvGrpSpPr>
        <p:grpSpPr>
          <a:xfrm>
            <a:off x="6173261" y="1322444"/>
            <a:ext cx="2844000" cy="4971493"/>
            <a:chOff x="6173820" y="1322444"/>
            <a:chExt cx="2844000" cy="4971493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686539A5-A774-406B-A0EF-DDA788781389}"/>
                </a:ext>
              </a:extLst>
            </p:cNvPr>
            <p:cNvSpPr/>
            <p:nvPr/>
          </p:nvSpPr>
          <p:spPr>
            <a:xfrm>
              <a:off x="6173820" y="1322444"/>
              <a:ext cx="2844000" cy="711200"/>
            </a:xfrm>
            <a:prstGeom prst="round2SameRect">
              <a:avLst/>
            </a:prstGeom>
            <a:solidFill>
              <a:srgbClr val="3366CC"/>
            </a:solidFill>
            <a:ln w="3810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 dirty="0"/>
                <a:t>ENCOURAGE</a:t>
              </a:r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A650CA53-DD48-43E6-B2D1-038958068D29}"/>
                </a:ext>
              </a:extLst>
            </p:cNvPr>
            <p:cNvSpPr/>
            <p:nvPr/>
          </p:nvSpPr>
          <p:spPr>
            <a:xfrm>
              <a:off x="6173820" y="2045937"/>
              <a:ext cx="2844000" cy="4248000"/>
            </a:xfrm>
            <a:prstGeom prst="flowChartProcess">
              <a:avLst/>
            </a:prstGeom>
            <a:noFill/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1800" dirty="0">
                  <a:solidFill>
                    <a:srgbClr val="CC0099"/>
                  </a:solidFill>
                </a:rPr>
                <a:t>Build on the patients’ previous successes and develop their problem solving skills</a:t>
              </a: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endParaRPr lang="en-US" sz="1800" dirty="0">
                <a:solidFill>
                  <a:srgbClr val="CC0099"/>
                </a:solidFill>
              </a:endParaRP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1800" dirty="0">
                  <a:solidFill>
                    <a:srgbClr val="CC0099"/>
                  </a:solidFill>
                </a:rPr>
                <a:t>Collaborate for realistic goal setting</a:t>
              </a: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endParaRPr lang="en-US" sz="1800" dirty="0">
                <a:solidFill>
                  <a:srgbClr val="CC0099"/>
                </a:solidFill>
              </a:endParaRP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1800" dirty="0">
                  <a:solidFill>
                    <a:srgbClr val="CC0099"/>
                  </a:solidFill>
                </a:rPr>
                <a:t>Recognize strengths and weaknesses</a:t>
              </a: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endParaRPr lang="en-US" sz="1800" dirty="0">
                <a:solidFill>
                  <a:srgbClr val="CC0099"/>
                </a:solidFill>
              </a:endParaRP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1800" dirty="0">
                  <a:solidFill>
                    <a:srgbClr val="CC0099"/>
                  </a:solidFill>
                </a:rPr>
                <a:t> Tools: 5 A’s conversation, motivational interviewing, TTM, confidence building exercises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1BA22B-58B6-4A10-8533-88FED6FF2F1A}"/>
              </a:ext>
            </a:extLst>
          </p:cNvPr>
          <p:cNvGrpSpPr/>
          <p:nvPr/>
        </p:nvGrpSpPr>
        <p:grpSpPr>
          <a:xfrm>
            <a:off x="9163616" y="1322444"/>
            <a:ext cx="2844000" cy="4971493"/>
            <a:chOff x="9163616" y="1322444"/>
            <a:chExt cx="2844000" cy="4971493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61A7DF8C-4D9A-42A7-AE7F-BFB3F628DEF0}"/>
                </a:ext>
              </a:extLst>
            </p:cNvPr>
            <p:cNvSpPr/>
            <p:nvPr/>
          </p:nvSpPr>
          <p:spPr>
            <a:xfrm>
              <a:off x="9163616" y="1322444"/>
              <a:ext cx="2844000" cy="711200"/>
            </a:xfrm>
            <a:prstGeom prst="round2SameRect">
              <a:avLst/>
            </a:prstGeom>
            <a:solidFill>
              <a:srgbClr val="3366CC"/>
            </a:solidFill>
            <a:ln w="3810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 dirty="0"/>
                <a:t>EVALUATE</a:t>
              </a:r>
            </a:p>
          </p:txBody>
        </p:sp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7FF8605E-4C45-4740-9B22-5FB77AD65109}"/>
                </a:ext>
              </a:extLst>
            </p:cNvPr>
            <p:cNvSpPr/>
            <p:nvPr/>
          </p:nvSpPr>
          <p:spPr>
            <a:xfrm>
              <a:off x="9163616" y="2045937"/>
              <a:ext cx="2844000" cy="4248000"/>
            </a:xfrm>
            <a:prstGeom prst="flowChartProcess">
              <a:avLst/>
            </a:prstGeom>
            <a:noFill/>
            <a:ln w="381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1700" b="1" dirty="0">
                  <a:solidFill>
                    <a:srgbClr val="CC0099"/>
                  </a:solidFill>
                </a:rPr>
                <a:t>Relevance</a:t>
              </a:r>
              <a:r>
                <a:rPr lang="en-US" sz="1700" dirty="0">
                  <a:solidFill>
                    <a:srgbClr val="CC0099"/>
                  </a:solidFill>
                </a:rPr>
                <a:t>  </a:t>
              </a:r>
              <a:r>
                <a:rPr lang="en-US" sz="1700" i="1" dirty="0">
                  <a:solidFill>
                    <a:srgbClr val="CC0099"/>
                  </a:solidFill>
                </a:rPr>
                <a:t>“How important is this to you right now?”</a:t>
              </a: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endParaRPr lang="en-US" sz="1700" dirty="0">
                <a:solidFill>
                  <a:srgbClr val="CC0099"/>
                </a:solidFill>
              </a:endParaRP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1700" b="1" dirty="0">
                  <a:solidFill>
                    <a:srgbClr val="CC0099"/>
                  </a:solidFill>
                </a:rPr>
                <a:t>Risks</a:t>
              </a:r>
              <a:r>
                <a:rPr lang="en-US" sz="1700" dirty="0">
                  <a:solidFill>
                    <a:srgbClr val="CC0099"/>
                  </a:solidFill>
                </a:rPr>
                <a:t>  </a:t>
              </a:r>
              <a:r>
                <a:rPr lang="en-US" sz="1700" i="1" dirty="0">
                  <a:solidFill>
                    <a:srgbClr val="CC0099"/>
                  </a:solidFill>
                </a:rPr>
                <a:t>“If you do not change what will happen?”</a:t>
              </a: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endParaRPr lang="en-US" sz="1700" dirty="0">
                <a:solidFill>
                  <a:srgbClr val="CC0099"/>
                </a:solidFill>
              </a:endParaRP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1700" b="1" dirty="0">
                  <a:solidFill>
                    <a:srgbClr val="CC0099"/>
                  </a:solidFill>
                </a:rPr>
                <a:t>Rewards</a:t>
              </a:r>
              <a:r>
                <a:rPr lang="en-US" sz="1700" dirty="0">
                  <a:solidFill>
                    <a:srgbClr val="CC0099"/>
                  </a:solidFill>
                </a:rPr>
                <a:t>  </a:t>
              </a:r>
              <a:r>
                <a:rPr lang="en-US" sz="1700" i="1" dirty="0">
                  <a:solidFill>
                    <a:srgbClr val="CC0099"/>
                  </a:solidFill>
                </a:rPr>
                <a:t>“If you do change what will it be like?”</a:t>
              </a: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endParaRPr lang="en-US" sz="1700" dirty="0">
                <a:solidFill>
                  <a:srgbClr val="CC0099"/>
                </a:solidFill>
              </a:endParaRP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1700" b="1" dirty="0">
                  <a:solidFill>
                    <a:srgbClr val="CC0099"/>
                  </a:solidFill>
                </a:rPr>
                <a:t>Roadblocks</a:t>
              </a:r>
              <a:r>
                <a:rPr lang="en-US" sz="1700" dirty="0">
                  <a:solidFill>
                    <a:srgbClr val="CC0099"/>
                  </a:solidFill>
                </a:rPr>
                <a:t>  </a:t>
              </a:r>
              <a:r>
                <a:rPr lang="en-US" sz="1700" i="1" dirty="0">
                  <a:solidFill>
                    <a:srgbClr val="CC0099"/>
                  </a:solidFill>
                </a:rPr>
                <a:t>“What do you feel will prevent you from changing?”</a:t>
              </a: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endParaRPr lang="en-US" sz="1700" dirty="0">
                <a:solidFill>
                  <a:srgbClr val="CC0099"/>
                </a:solidFill>
              </a:endParaRPr>
            </a:p>
            <a:p>
              <a:pPr marL="177796" indent="-177796">
                <a:buFont typeface="Arial" panose="020B0604020202020204" pitchFamily="34" charset="0"/>
                <a:buChar char="•"/>
                <a:defRPr/>
              </a:pPr>
              <a:r>
                <a:rPr lang="en-US" sz="1700" b="1" dirty="0">
                  <a:solidFill>
                    <a:srgbClr val="CC0099"/>
                  </a:solidFill>
                </a:rPr>
                <a:t>Repeat</a:t>
              </a:r>
              <a:r>
                <a:rPr lang="en-US" sz="1700" dirty="0">
                  <a:solidFill>
                    <a:srgbClr val="CC0099"/>
                  </a:solidFill>
                </a:rPr>
                <a:t>  </a:t>
              </a:r>
              <a:r>
                <a:rPr lang="en-US" sz="1700" i="1" dirty="0">
                  <a:solidFill>
                    <a:srgbClr val="CC0099"/>
                  </a:solidFill>
                </a:rPr>
                <a:t>“How has this been working for you?”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90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7DB5A-C412-443F-BD50-24CAF49A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Elements of success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5C33E-C10B-455B-9CA9-21C56B77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B547E8-8876-40C9-847D-1B191A143F84}"/>
              </a:ext>
            </a:extLst>
          </p:cNvPr>
          <p:cNvSpPr/>
          <p:nvPr/>
        </p:nvSpPr>
        <p:spPr>
          <a:xfrm>
            <a:off x="1075267" y="1888063"/>
            <a:ext cx="2988000" cy="14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Consumer Empowerment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F3F5E0-355D-4B13-BC75-AF188273278E}"/>
              </a:ext>
            </a:extLst>
          </p:cNvPr>
          <p:cNvSpPr/>
          <p:nvPr/>
        </p:nvSpPr>
        <p:spPr>
          <a:xfrm>
            <a:off x="4614331" y="1888063"/>
            <a:ext cx="2988000" cy="14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Positive Positioning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82987C-59D1-4932-8C2F-5918FBE9BBE5}"/>
              </a:ext>
            </a:extLst>
          </p:cNvPr>
          <p:cNvSpPr/>
          <p:nvPr/>
        </p:nvSpPr>
        <p:spPr>
          <a:xfrm>
            <a:off x="8153395" y="1888063"/>
            <a:ext cx="2988000" cy="14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Collaborative Support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61109-9C8E-41E9-8025-D866E4FEF529}"/>
              </a:ext>
            </a:extLst>
          </p:cNvPr>
          <p:cNvSpPr txBox="1"/>
          <p:nvPr/>
        </p:nvSpPr>
        <p:spPr>
          <a:xfrm>
            <a:off x="3030604" y="4622800"/>
            <a:ext cx="6155497" cy="11918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CA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Successful integrated treatment of</a:t>
            </a:r>
          </a:p>
          <a:p>
            <a:pPr algn="ctr"/>
            <a:r>
              <a:rPr lang="en-CA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diabetes and mental illness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24688F34-0FDD-4873-BBCB-4FDD04FB876F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rot="16200000" flipH="1">
            <a:off x="3673442" y="2187888"/>
            <a:ext cx="1330737" cy="353908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B0130DE9-A06C-4C40-807C-33E81DC3A70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7212506" y="2187910"/>
            <a:ext cx="1330737" cy="3539042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341C97-E945-447D-8A3A-0B0C2CBAD27B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6108331" y="3292063"/>
            <a:ext cx="22" cy="133073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863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05A6-DDF2-482B-A8EE-A6D5CD31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Program Supporters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4B9B7-4315-4E94-A896-56A020A51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0582-31B6-4DFB-89B4-387F516B6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892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11849-EE38-4418-A9D7-E390DD5E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Supported through educational grants from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80DDF-656B-4FB1-AAB2-25E55AA19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Eli Lilly Canada Inc</a:t>
            </a:r>
          </a:p>
          <a:p>
            <a:r>
              <a:rPr lang="en-CA" dirty="0"/>
              <a:t>Janssen Inc</a:t>
            </a:r>
          </a:p>
          <a:p>
            <a:r>
              <a:rPr lang="en-CA" dirty="0"/>
              <a:t>Merck Canada Inc</a:t>
            </a:r>
          </a:p>
          <a:p>
            <a:r>
              <a:rPr lang="en-CA" dirty="0"/>
              <a:t>Novo Nordisk Canada Inc</a:t>
            </a:r>
          </a:p>
          <a:p>
            <a:r>
              <a:rPr lang="en-CA" dirty="0"/>
              <a:t>Sanofi Canada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193DE-EB50-434F-BD4E-D6CF0A0E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440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659-148D-4F28-8137-C5FFE18D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T2DM and major depressive disorder have a bi-directional relationship</a:t>
            </a:r>
            <a:r>
              <a:rPr lang="en-CA" baseline="30000" dirty="0"/>
              <a:t>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8D92C-FA50-40DE-9F23-73F2336E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011" y="6356351"/>
            <a:ext cx="11772000" cy="365125"/>
          </a:xfrm>
        </p:spPr>
        <p:txBody>
          <a:bodyPr/>
          <a:lstStyle/>
          <a:p>
            <a:r>
              <a:rPr lang="en-CA" dirty="0"/>
              <a:t>MDD, major depressive disorder; T2DM, type 2 diabetes mellitus.</a:t>
            </a:r>
          </a:p>
          <a:p>
            <a:r>
              <a:rPr lang="en-US" dirty="0"/>
              <a:t>1. Anderson RJ et al. Diabetes Care. 2001;24:1069-1078. 2. GBD 2016 DALYs and HALE Collaborators. Lancet. 2017;390:1260-1344. 3. </a:t>
            </a:r>
            <a:r>
              <a:rPr lang="en-US" dirty="0" err="1"/>
              <a:t>Lustman</a:t>
            </a:r>
            <a:r>
              <a:rPr lang="en-US" dirty="0"/>
              <a:t> PJ, Clouse RE. J Diabetes Complications. 2005;19:113-122.</a:t>
            </a:r>
            <a:endParaRPr lang="en-CA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7352C4B-7641-4B8A-858B-ABF702DE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690" y="1869699"/>
            <a:ext cx="6998111" cy="4351339"/>
          </a:xfrm>
        </p:spPr>
        <p:txBody>
          <a:bodyPr>
            <a:normAutofit/>
          </a:bodyPr>
          <a:lstStyle/>
          <a:p>
            <a:r>
              <a:rPr lang="en-US" dirty="0"/>
              <a:t>MDD was ranked 4</a:t>
            </a:r>
            <a:r>
              <a:rPr lang="en-US" baseline="30000" dirty="0"/>
              <a:t>th</a:t>
            </a:r>
            <a:r>
              <a:rPr lang="en-US" dirty="0"/>
              <a:t> and diabetes 9</a:t>
            </a:r>
            <a:r>
              <a:rPr lang="en-US" baseline="30000" dirty="0"/>
              <a:t>th</a:t>
            </a:r>
            <a:r>
              <a:rPr lang="en-US" dirty="0"/>
              <a:t> as the conditions contributing to disability adjusted life years (DALY)</a:t>
            </a:r>
            <a:r>
              <a:rPr lang="en-US" baseline="30000" dirty="0"/>
              <a:t>2</a:t>
            </a:r>
          </a:p>
          <a:p>
            <a:r>
              <a:rPr lang="en-US" dirty="0"/>
              <a:t>Risk of developing T2DM is estimated to approximately double when MDD is present.</a:t>
            </a:r>
            <a:r>
              <a:rPr lang="en-US" baseline="30000" dirty="0"/>
              <a:t>1</a:t>
            </a:r>
            <a:endParaRPr lang="en-CA" baseline="30000" dirty="0"/>
          </a:p>
          <a:p>
            <a:r>
              <a:rPr lang="en-US" dirty="0"/>
              <a:t>Comorbid MDD or the presence of depressive symptoms and T2DM worsens the course of both illnesses</a:t>
            </a:r>
            <a:r>
              <a:rPr lang="en-US" baseline="30000" dirty="0"/>
              <a:t>3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3839D6-13B3-45AB-B4DA-4F1EB32CCC08}"/>
              </a:ext>
            </a:extLst>
          </p:cNvPr>
          <p:cNvGrpSpPr/>
          <p:nvPr/>
        </p:nvGrpSpPr>
        <p:grpSpPr>
          <a:xfrm>
            <a:off x="405553" y="2324854"/>
            <a:ext cx="3500099" cy="2123117"/>
            <a:chOff x="248236" y="2806635"/>
            <a:chExt cx="3500099" cy="21231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DA6604-A011-4D3A-9769-E5BBDE4D3E41}"/>
                </a:ext>
              </a:extLst>
            </p:cNvPr>
            <p:cNvSpPr txBox="1"/>
            <p:nvPr/>
          </p:nvSpPr>
          <p:spPr>
            <a:xfrm>
              <a:off x="934068" y="2806635"/>
              <a:ext cx="2174710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6000" b="1" dirty="0">
                  <a:solidFill>
                    <a:srgbClr val="CC0099"/>
                  </a:solidFill>
                </a:rPr>
                <a:t>T2DM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9D7837-CE61-42F3-A50D-3CED096A1809}"/>
                </a:ext>
              </a:extLst>
            </p:cNvPr>
            <p:cNvSpPr txBox="1"/>
            <p:nvPr/>
          </p:nvSpPr>
          <p:spPr>
            <a:xfrm>
              <a:off x="1076735" y="3883312"/>
              <a:ext cx="188879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6000" b="1" dirty="0">
                  <a:solidFill>
                    <a:srgbClr val="3366CC"/>
                  </a:solidFill>
                </a:rPr>
                <a:t>MDD</a:t>
              </a:r>
            </a:p>
          </p:txBody>
        </p:sp>
        <p:sp>
          <p:nvSpPr>
            <p:cNvPr id="17" name="Arrow: Curved Left 16">
              <a:extLst>
                <a:ext uri="{FF2B5EF4-FFF2-40B4-BE49-F238E27FC236}">
                  <a16:creationId xmlns:a16="http://schemas.microsoft.com/office/drawing/2014/main" id="{19C56224-EB87-41CE-8026-6733BF6AF02A}"/>
                </a:ext>
              </a:extLst>
            </p:cNvPr>
            <p:cNvSpPr/>
            <p:nvPr/>
          </p:nvSpPr>
          <p:spPr>
            <a:xfrm>
              <a:off x="3028335" y="3256344"/>
              <a:ext cx="720000" cy="1325563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8" name="Arrow: Curved Left 17">
              <a:extLst>
                <a:ext uri="{FF2B5EF4-FFF2-40B4-BE49-F238E27FC236}">
                  <a16:creationId xmlns:a16="http://schemas.microsoft.com/office/drawing/2014/main" id="{EFDAD44E-94C2-4EB8-A8E6-D2C7DCD0D47D}"/>
                </a:ext>
              </a:extLst>
            </p:cNvPr>
            <p:cNvSpPr/>
            <p:nvPr/>
          </p:nvSpPr>
          <p:spPr>
            <a:xfrm rot="11006508">
              <a:off x="248236" y="3156096"/>
              <a:ext cx="720000" cy="1325563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D6CFD32-74A7-4AF4-9DD5-E86EE5A3B230}"/>
              </a:ext>
            </a:extLst>
          </p:cNvPr>
          <p:cNvSpPr txBox="1"/>
          <p:nvPr/>
        </p:nvSpPr>
        <p:spPr>
          <a:xfrm>
            <a:off x="523572" y="5549893"/>
            <a:ext cx="11160000" cy="56185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MDD is the most problematic comorbidity if a person has diabetes</a:t>
            </a:r>
            <a:endParaRPr lang="en-CA" sz="2700" b="1" baseline="30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7AB1-6924-47D7-AFC4-1609E872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T2DM &amp; MDD: The numbers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59901-890F-4227-BFE9-B15DC699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DM, diabetes mellitus; MDD, major depressive disorder; T2DM, type 2 diabetes mellitus.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F361EB-3556-495A-952E-9B98D68E9746}"/>
              </a:ext>
            </a:extLst>
          </p:cNvPr>
          <p:cNvGrpSpPr/>
          <p:nvPr/>
        </p:nvGrpSpPr>
        <p:grpSpPr>
          <a:xfrm>
            <a:off x="-633533" y="2008279"/>
            <a:ext cx="4811252" cy="3420000"/>
            <a:chOff x="-561615" y="1555844"/>
            <a:chExt cx="4811252" cy="342000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8A072287-A558-4C2D-8247-5370B642D24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7246914"/>
                </p:ext>
              </p:extLst>
            </p:nvPr>
          </p:nvGraphicFramePr>
          <p:xfrm>
            <a:off x="-561615" y="1555844"/>
            <a:ext cx="4811252" cy="34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212D89-7C95-4D06-A0BD-F8376765A1C8}"/>
                </a:ext>
              </a:extLst>
            </p:cNvPr>
            <p:cNvSpPr/>
            <p:nvPr/>
          </p:nvSpPr>
          <p:spPr>
            <a:xfrm>
              <a:off x="634141" y="2434848"/>
              <a:ext cx="2419743" cy="1703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ea typeface="Adobe Gothic Std B" pitchFamily="34" charset="-128"/>
                </a:rPr>
                <a:t>Up to </a:t>
              </a:r>
              <a:r>
                <a:rPr lang="en-US" sz="5500" b="1" dirty="0">
                  <a:solidFill>
                    <a:srgbClr val="000000"/>
                  </a:solidFill>
                  <a:ea typeface="Adobe Gothic Std B" pitchFamily="34" charset="-128"/>
                </a:rPr>
                <a:t>25%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ea typeface="Adobe Gothic Std B" pitchFamily="34" charset="-128"/>
                </a:rPr>
                <a:t>of those with DM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ea typeface="Adobe Gothic Std B" pitchFamily="34" charset="-128"/>
                </a:rPr>
                <a:t>have MDD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F21EEB-9417-40C9-B1DD-19A81F3C5BA7}"/>
              </a:ext>
            </a:extLst>
          </p:cNvPr>
          <p:cNvGrpSpPr/>
          <p:nvPr/>
        </p:nvGrpSpPr>
        <p:grpSpPr>
          <a:xfrm>
            <a:off x="2775527" y="2008279"/>
            <a:ext cx="4811252" cy="3420000"/>
            <a:chOff x="6001978" y="4031793"/>
            <a:chExt cx="4811252" cy="3420000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0C4B926F-BDAB-45B7-B589-D0384358F6D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89480790"/>
                </p:ext>
              </p:extLst>
            </p:nvPr>
          </p:nvGraphicFramePr>
          <p:xfrm>
            <a:off x="6001978" y="4031793"/>
            <a:ext cx="4811252" cy="34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3B37E2-B2EB-4496-8425-70787B2F6116}"/>
                </a:ext>
              </a:extLst>
            </p:cNvPr>
            <p:cNvSpPr/>
            <p:nvPr/>
          </p:nvSpPr>
          <p:spPr>
            <a:xfrm>
              <a:off x="7197734" y="4726132"/>
              <a:ext cx="2419743" cy="20723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ea typeface="Adobe Gothic Std B" pitchFamily="34" charset="-128"/>
                </a:rPr>
                <a:t>Up to </a:t>
              </a:r>
              <a:r>
                <a:rPr lang="en-US" sz="5500" b="1" dirty="0">
                  <a:solidFill>
                    <a:srgbClr val="000000"/>
                  </a:solidFill>
                  <a:ea typeface="Adobe Gothic Std B" pitchFamily="34" charset="-128"/>
                </a:rPr>
                <a:t>40%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ea typeface="Adobe Gothic Std B" pitchFamily="34" charset="-128"/>
                </a:rPr>
                <a:t>of those with DM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ea typeface="Adobe Gothic Std B" pitchFamily="34" charset="-128"/>
                </a:rPr>
                <a:t>have depressive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ea typeface="Adobe Gothic Std B" pitchFamily="34" charset="-128"/>
                </a:rPr>
                <a:t>symptoms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E64C7F-0969-4CA0-B585-1A6F5B7FDAAF}"/>
              </a:ext>
            </a:extLst>
          </p:cNvPr>
          <p:cNvGrpSpPr/>
          <p:nvPr/>
        </p:nvGrpSpPr>
        <p:grpSpPr>
          <a:xfrm>
            <a:off x="7154365" y="3775277"/>
            <a:ext cx="5167968" cy="1578779"/>
            <a:chOff x="8568876" y="2483793"/>
            <a:chExt cx="5167968" cy="157877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69356C0-1143-4083-9760-A39178FBBAA7}"/>
                </a:ext>
              </a:extLst>
            </p:cNvPr>
            <p:cNvGrpSpPr/>
            <p:nvPr/>
          </p:nvGrpSpPr>
          <p:grpSpPr>
            <a:xfrm>
              <a:off x="8568876" y="2483793"/>
              <a:ext cx="288000" cy="1548000"/>
              <a:chOff x="8568876" y="2129430"/>
              <a:chExt cx="288000" cy="3255442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39A65BD-0B95-4037-ACA5-13F8071BF7E2}"/>
                  </a:ext>
                </a:extLst>
              </p:cNvPr>
              <p:cNvSpPr/>
              <p:nvPr/>
            </p:nvSpPr>
            <p:spPr>
              <a:xfrm>
                <a:off x="8568876" y="4304872"/>
                <a:ext cx="288000" cy="1080000"/>
              </a:xfrm>
              <a:prstGeom prst="rect">
                <a:avLst/>
              </a:prstGeom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96AC6DC-9660-451B-B970-5D05C9AB6F7F}"/>
                  </a:ext>
                </a:extLst>
              </p:cNvPr>
              <p:cNvSpPr/>
              <p:nvPr/>
            </p:nvSpPr>
            <p:spPr>
              <a:xfrm>
                <a:off x="8568876" y="3224872"/>
                <a:ext cx="288000" cy="1080000"/>
              </a:xfrm>
              <a:prstGeom prst="rect">
                <a:avLst/>
              </a:prstGeom>
              <a:solidFill>
                <a:srgbClr val="CC0099"/>
              </a:solidFill>
              <a:ln w="190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3E5AA5ED-8114-4E2B-8B1C-5F8F6EC1BB54}"/>
                  </a:ext>
                </a:extLst>
              </p:cNvPr>
              <p:cNvSpPr/>
              <p:nvPr/>
            </p:nvSpPr>
            <p:spPr>
              <a:xfrm rot="16200000">
                <a:off x="8172876" y="2525430"/>
                <a:ext cx="1080000" cy="288000"/>
              </a:xfrm>
              <a:prstGeom prst="homePlate">
                <a:avLst/>
              </a:prstGeom>
              <a:solidFill>
                <a:srgbClr val="333399"/>
              </a:solidFill>
              <a:ln w="190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F2AFE5-E603-4B18-9C7A-2905B0A338DF}"/>
                </a:ext>
              </a:extLst>
            </p:cNvPr>
            <p:cNvSpPr txBox="1"/>
            <p:nvPr/>
          </p:nvSpPr>
          <p:spPr>
            <a:xfrm>
              <a:off x="8856876" y="2831464"/>
              <a:ext cx="4879968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a typeface="Adobe Gothic Std B" pitchFamily="34" charset="-128"/>
                </a:rPr>
                <a:t>Extent of disability caused for</a:t>
              </a:r>
            </a:p>
            <a:p>
              <a:r>
                <a:rPr lang="en-US" sz="2400" dirty="0">
                  <a:solidFill>
                    <a:srgbClr val="000000"/>
                  </a:solidFill>
                  <a:ea typeface="Adobe Gothic Std B" pitchFamily="34" charset="-128"/>
                </a:rPr>
                <a:t>comorbid T2DM and MDD</a:t>
              </a:r>
            </a:p>
            <a:p>
              <a:r>
                <a:rPr lang="en-US" sz="2400" dirty="0">
                  <a:solidFill>
                    <a:srgbClr val="000000"/>
                  </a:solidFill>
                  <a:ea typeface="Adobe Gothic Std B" pitchFamily="34" charset="-128"/>
                </a:rPr>
                <a:t>is greater than their individual values</a:t>
              </a:r>
              <a:endParaRPr lang="en-CA" sz="24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C9D92C-5D47-4788-8E39-CD6747F553EE}"/>
              </a:ext>
            </a:extLst>
          </p:cNvPr>
          <p:cNvGrpSpPr/>
          <p:nvPr/>
        </p:nvGrpSpPr>
        <p:grpSpPr>
          <a:xfrm>
            <a:off x="7627875" y="2008281"/>
            <a:ext cx="3216072" cy="1703031"/>
            <a:chOff x="7029326" y="2290090"/>
            <a:chExt cx="3216072" cy="17030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68BEE0-E850-4E48-B571-78A4B678CCDE}"/>
                </a:ext>
              </a:extLst>
            </p:cNvPr>
            <p:cNvSpPr txBox="1"/>
            <p:nvPr/>
          </p:nvSpPr>
          <p:spPr>
            <a:xfrm>
              <a:off x="7029326" y="2290090"/>
              <a:ext cx="2988108" cy="1703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500" b="1" dirty="0">
                  <a:solidFill>
                    <a:srgbClr val="000000"/>
                  </a:solidFill>
                  <a:ea typeface="Adobe Gothic Std B" pitchFamily="34" charset="-128"/>
                </a:rPr>
                <a:t>~2 </a:t>
              </a:r>
              <a:r>
                <a:rPr lang="en-US" sz="2400" dirty="0">
                  <a:solidFill>
                    <a:srgbClr val="000000"/>
                  </a:solidFill>
                  <a:ea typeface="Adobe Gothic Std B" pitchFamily="34" charset="-128"/>
                </a:rPr>
                <a:t>odds ratio of</a:t>
              </a:r>
            </a:p>
            <a:p>
              <a:r>
                <a:rPr lang="en-US" sz="2400" dirty="0">
                  <a:solidFill>
                    <a:srgbClr val="000000"/>
                  </a:solidFill>
                  <a:ea typeface="Adobe Gothic Std B" pitchFamily="34" charset="-128"/>
                </a:rPr>
                <a:t>developing MDD</a:t>
              </a:r>
            </a:p>
            <a:p>
              <a:r>
                <a:rPr lang="en-US" sz="2400" dirty="0">
                  <a:solidFill>
                    <a:srgbClr val="000000"/>
                  </a:solidFill>
                  <a:ea typeface="Adobe Gothic Std B" pitchFamily="34" charset="-128"/>
                </a:rPr>
                <a:t>in persons with T2DM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451E57-9379-45D9-8C25-EED15C90EDDB}"/>
                </a:ext>
              </a:extLst>
            </p:cNvPr>
            <p:cNvSpPr/>
            <p:nvPr/>
          </p:nvSpPr>
          <p:spPr>
            <a:xfrm>
              <a:off x="9957398" y="3291035"/>
              <a:ext cx="288000" cy="513552"/>
            </a:xfrm>
            <a:prstGeom prst="rect">
              <a:avLst/>
            </a:prstGeom>
            <a:solidFill>
              <a:srgbClr val="CC0099"/>
            </a:solidFill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AD804DCD-0DA3-43E1-96F5-2EA708CDA5CB}"/>
                </a:ext>
              </a:extLst>
            </p:cNvPr>
            <p:cNvSpPr/>
            <p:nvPr/>
          </p:nvSpPr>
          <p:spPr>
            <a:xfrm rot="16200000">
              <a:off x="9844622" y="2882916"/>
              <a:ext cx="513552" cy="288000"/>
            </a:xfrm>
            <a:prstGeom prst="homePlate">
              <a:avLst/>
            </a:prstGeom>
            <a:solidFill>
              <a:srgbClr val="333399"/>
            </a:solidFill>
            <a:ln w="19050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31883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624F-B80E-46D2-AC9D-B73D4F3C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T2DM affects MDD: Long-term repercussions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94847-C321-4675-A1BB-0B74C95E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/>
              <a:t>Longer </a:t>
            </a:r>
            <a:r>
              <a:rPr lang="en-US" sz="3600" dirty="0"/>
              <a:t>duration of depressive episodes</a:t>
            </a:r>
          </a:p>
          <a:p>
            <a:r>
              <a:rPr lang="en-US" sz="4800" b="1" dirty="0"/>
              <a:t>Less likely </a:t>
            </a:r>
            <a:r>
              <a:rPr lang="en-US" sz="3600" dirty="0"/>
              <a:t>to find a precipitant</a:t>
            </a:r>
          </a:p>
          <a:p>
            <a:r>
              <a:rPr lang="en-US" sz="4800" b="1" dirty="0"/>
              <a:t>Doubles</a:t>
            </a:r>
            <a:r>
              <a:rPr lang="en-US" sz="4800" dirty="0"/>
              <a:t> </a:t>
            </a:r>
            <a:r>
              <a:rPr lang="en-US" sz="3600" dirty="0"/>
              <a:t>cost of treatment</a:t>
            </a:r>
          </a:p>
          <a:p>
            <a:r>
              <a:rPr lang="en-US" sz="4800" b="1" dirty="0"/>
              <a:t>Higher </a:t>
            </a:r>
            <a:r>
              <a:rPr lang="en-US" sz="3600" dirty="0"/>
              <a:t>relapse rates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35F6D-0300-46C9-918E-80172D0A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MDD, major depressive disorder; T2DM, type 2 diabetes mellitus.</a:t>
            </a:r>
          </a:p>
        </p:txBody>
      </p:sp>
    </p:spTree>
    <p:extLst>
      <p:ext uri="{BB962C8B-B14F-4D97-AF65-F5344CB8AC3E}">
        <p14:creationId xmlns:p14="http://schemas.microsoft.com/office/powerpoint/2010/main" val="123534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6E66-EA42-471E-9B54-F14571C4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T2DM</a:t>
            </a:r>
            <a:r>
              <a:rPr lang="en-US" dirty="0"/>
              <a:t> &amp; bipolar spectrum disorders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3BEE8-3CEE-4CC8-8CCD-7886A6C24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Bipolar and other bipolar spectrum disorders approximately double the risk of developing T2DM</a:t>
            </a:r>
            <a:r>
              <a:rPr lang="en-CA" baseline="30000" dirty="0"/>
              <a:t>1,2</a:t>
            </a:r>
          </a:p>
          <a:p>
            <a:endParaRPr lang="en-CA" dirty="0"/>
          </a:p>
          <a:p>
            <a:r>
              <a:rPr lang="en-US" dirty="0"/>
              <a:t>Impaired glucose metabolism has been associated with an earlier age of onset, longer illness duration, a higher number of previous manic/hypomanic episodes and a higher ratio of manic/hypomanic to depressive episodes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56593-3AAD-473E-9024-9BBCAE3B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T2DM, type 2 diabetes mellitus.</a:t>
            </a:r>
          </a:p>
          <a:p>
            <a:r>
              <a:rPr lang="en-CA" dirty="0"/>
              <a:t>1. Bai YM et al. J Affective Disorders. 2013;150:57-62. 2. Kemp DE et al. Acta </a:t>
            </a:r>
            <a:r>
              <a:rPr lang="en-CA" dirty="0" err="1"/>
              <a:t>Psychiatrica</a:t>
            </a:r>
            <a:r>
              <a:rPr lang="en-CA" dirty="0"/>
              <a:t> </a:t>
            </a:r>
            <a:r>
              <a:rPr lang="en-CA" dirty="0" err="1"/>
              <a:t>Scandinavica</a:t>
            </a:r>
            <a:r>
              <a:rPr lang="en-CA" dirty="0"/>
              <a:t>. 2014;129:24-34. 3. Mansur RB et al. Journal Affective Disorders. 2016;195:57-62.</a:t>
            </a:r>
          </a:p>
        </p:txBody>
      </p:sp>
    </p:spTree>
    <p:extLst>
      <p:ext uri="{BB962C8B-B14F-4D97-AF65-F5344CB8AC3E}">
        <p14:creationId xmlns:p14="http://schemas.microsoft.com/office/powerpoint/2010/main" val="186172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A744-FCD6-4039-865C-DEBA7794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T2DM</a:t>
            </a:r>
            <a:r>
              <a:rPr lang="en-US" dirty="0"/>
              <a:t> &amp; schizophrenia spectrum disorders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8A1E-6DB3-4BC4-9A6B-81B137EFC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Schizophrenia increases the risk of developing T2DM</a:t>
            </a:r>
          </a:p>
          <a:p>
            <a:pPr lvl="1"/>
            <a:r>
              <a:rPr lang="en-US" dirty="0"/>
              <a:t>Research is ongoing to explore the genetic links between the two illnesses</a:t>
            </a:r>
            <a:r>
              <a:rPr lang="en-US" baseline="30000" dirty="0"/>
              <a:t>1,2</a:t>
            </a:r>
            <a:r>
              <a:rPr lang="en-US" dirty="0"/>
              <a:t> </a:t>
            </a:r>
          </a:p>
          <a:p>
            <a:r>
              <a:rPr lang="en-US" dirty="0"/>
              <a:t>Schizophrenia has a stronger association with T2DM than bipolar disorder, , major depressive disorder or anxiety disorders</a:t>
            </a:r>
            <a:r>
              <a:rPr lang="en-US" baseline="30000" dirty="0"/>
              <a:t>3</a:t>
            </a:r>
          </a:p>
          <a:p>
            <a:r>
              <a:rPr lang="en-US" dirty="0"/>
              <a:t>Schizophrenia shortens life span by ≥15 - 25 years, largely due to cardiovascular complications</a:t>
            </a:r>
            <a:r>
              <a:rPr lang="en-US" baseline="30000" dirty="0"/>
              <a:t>4</a:t>
            </a:r>
          </a:p>
          <a:p>
            <a:r>
              <a:rPr lang="en-US" dirty="0"/>
              <a:t>Some atypical antipsychotic medications are associated with significant metabolic consequences (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 </a:t>
            </a:r>
            <a:r>
              <a:rPr lang="en-US" dirty="0"/>
              <a:t>weight gain, </a:t>
            </a:r>
            <a:r>
              <a:rPr lang="en-US" dirty="0">
                <a:sym typeface="Wingdings" panose="05000000000000000000" pitchFamily="2" charset="2"/>
              </a:rPr>
              <a:t></a:t>
            </a:r>
            <a:r>
              <a:rPr lang="en-US" dirty="0"/>
              <a:t> risk of developing T2DM)</a:t>
            </a:r>
            <a:r>
              <a:rPr lang="en-US" baseline="30000" dirty="0"/>
              <a:t>5</a:t>
            </a:r>
          </a:p>
          <a:p>
            <a:r>
              <a:rPr lang="en-US" dirty="0"/>
              <a:t>Lifestyle choices and environmental factors may increase the risk of developing T2DM in chronic psychotic disorders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FC7BF-51F8-48C1-B32D-C2643922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T2DM, type 2 diabetes mellitus.</a:t>
            </a:r>
          </a:p>
          <a:p>
            <a:r>
              <a:rPr lang="en-CA" dirty="0"/>
              <a:t>1. Lin PI et al. Schizophrenia Res. 2010;123:234-243. 2. Zhang X et al. J </a:t>
            </a:r>
            <a:r>
              <a:rPr lang="en-CA" dirty="0" err="1"/>
              <a:t>Clin</a:t>
            </a:r>
            <a:r>
              <a:rPr lang="en-CA" dirty="0"/>
              <a:t> </a:t>
            </a:r>
            <a:r>
              <a:rPr lang="en-CA" dirty="0" err="1"/>
              <a:t>Psychiatr</a:t>
            </a:r>
            <a:r>
              <a:rPr lang="en-CA" dirty="0"/>
              <a:t>. 2013;74:e287-292. 3. </a:t>
            </a:r>
            <a:r>
              <a:rPr lang="en-CA" dirty="0" err="1"/>
              <a:t>Wandell</a:t>
            </a:r>
            <a:r>
              <a:rPr lang="en-CA" dirty="0"/>
              <a:t> P et al. J Psychosomatic Res. 2014;77:169-173. 4. Brown S et al. J Mental Sci. 2010;196:116-121. 5. Hasnain M et al. Postgrad Med. 2012;124:154-167.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88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betes-Canada" id="{2758C9F2-230E-2647-99BB-84C4E5661632}" vid="{AA3FD364-9042-D741-9349-171970A539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ovo Nordisk">
    <a:dk1>
      <a:srgbClr val="001965"/>
    </a:dk1>
    <a:lt1>
      <a:srgbClr val="FFFFFF"/>
    </a:lt1>
    <a:dk2>
      <a:srgbClr val="001965"/>
    </a:dk2>
    <a:lt2>
      <a:srgbClr val="E0DED8"/>
    </a:lt2>
    <a:accent1>
      <a:srgbClr val="009FDA"/>
    </a:accent1>
    <a:accent2>
      <a:srgbClr val="001965"/>
    </a:accent2>
    <a:accent3>
      <a:srgbClr val="82786F"/>
    </a:accent3>
    <a:accent4>
      <a:srgbClr val="E0DED8"/>
    </a:accent4>
    <a:accent5>
      <a:srgbClr val="E64A0E"/>
    </a:accent5>
    <a:accent6>
      <a:srgbClr val="AEA79F"/>
    </a:accent6>
    <a:hlink>
      <a:srgbClr val="009FDA"/>
    </a:hlink>
    <a:folHlink>
      <a:srgbClr val="82786F"/>
    </a:folHlink>
  </a:clrScheme>
  <a:fontScheme name="UK DAWN2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ovo Nordisk">
    <a:dk1>
      <a:srgbClr val="001965"/>
    </a:dk1>
    <a:lt1>
      <a:srgbClr val="FFFFFF"/>
    </a:lt1>
    <a:dk2>
      <a:srgbClr val="001965"/>
    </a:dk2>
    <a:lt2>
      <a:srgbClr val="E0DED8"/>
    </a:lt2>
    <a:accent1>
      <a:srgbClr val="009FDA"/>
    </a:accent1>
    <a:accent2>
      <a:srgbClr val="001965"/>
    </a:accent2>
    <a:accent3>
      <a:srgbClr val="82786F"/>
    </a:accent3>
    <a:accent4>
      <a:srgbClr val="E0DED8"/>
    </a:accent4>
    <a:accent5>
      <a:srgbClr val="E64A0E"/>
    </a:accent5>
    <a:accent6>
      <a:srgbClr val="AEA79F"/>
    </a:accent6>
    <a:hlink>
      <a:srgbClr val="009FDA"/>
    </a:hlink>
    <a:folHlink>
      <a:srgbClr val="82786F"/>
    </a:folHlink>
  </a:clrScheme>
  <a:fontScheme name="UK DAWN2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Novo Nordisk">
    <a:dk1>
      <a:srgbClr val="001965"/>
    </a:dk1>
    <a:lt1>
      <a:srgbClr val="FFFFFF"/>
    </a:lt1>
    <a:dk2>
      <a:srgbClr val="001965"/>
    </a:dk2>
    <a:lt2>
      <a:srgbClr val="E0DED8"/>
    </a:lt2>
    <a:accent1>
      <a:srgbClr val="009FDA"/>
    </a:accent1>
    <a:accent2>
      <a:srgbClr val="001965"/>
    </a:accent2>
    <a:accent3>
      <a:srgbClr val="82786F"/>
    </a:accent3>
    <a:accent4>
      <a:srgbClr val="E0DED8"/>
    </a:accent4>
    <a:accent5>
      <a:srgbClr val="E64A0E"/>
    </a:accent5>
    <a:accent6>
      <a:srgbClr val="AEA79F"/>
    </a:accent6>
    <a:hlink>
      <a:srgbClr val="009FDA"/>
    </a:hlink>
    <a:folHlink>
      <a:srgbClr val="82786F"/>
    </a:folHlink>
  </a:clrScheme>
  <a:fontScheme name="UK DAWN2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Novo Nordisk">
    <a:dk1>
      <a:srgbClr val="001965"/>
    </a:dk1>
    <a:lt1>
      <a:srgbClr val="FFFFFF"/>
    </a:lt1>
    <a:dk2>
      <a:srgbClr val="001965"/>
    </a:dk2>
    <a:lt2>
      <a:srgbClr val="E0DED8"/>
    </a:lt2>
    <a:accent1>
      <a:srgbClr val="009FDA"/>
    </a:accent1>
    <a:accent2>
      <a:srgbClr val="001965"/>
    </a:accent2>
    <a:accent3>
      <a:srgbClr val="82786F"/>
    </a:accent3>
    <a:accent4>
      <a:srgbClr val="E0DED8"/>
    </a:accent4>
    <a:accent5>
      <a:srgbClr val="E64A0E"/>
    </a:accent5>
    <a:accent6>
      <a:srgbClr val="AEA79F"/>
    </a:accent6>
    <a:hlink>
      <a:srgbClr val="009FDA"/>
    </a:hlink>
    <a:folHlink>
      <a:srgbClr val="82786F"/>
    </a:folHlink>
  </a:clrScheme>
  <a:fontScheme name="UK DAWN2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Novo Nordisk">
    <a:dk1>
      <a:srgbClr val="001965"/>
    </a:dk1>
    <a:lt1>
      <a:srgbClr val="FFFFFF"/>
    </a:lt1>
    <a:dk2>
      <a:srgbClr val="001965"/>
    </a:dk2>
    <a:lt2>
      <a:srgbClr val="E0DED8"/>
    </a:lt2>
    <a:accent1>
      <a:srgbClr val="009FDA"/>
    </a:accent1>
    <a:accent2>
      <a:srgbClr val="001965"/>
    </a:accent2>
    <a:accent3>
      <a:srgbClr val="82786F"/>
    </a:accent3>
    <a:accent4>
      <a:srgbClr val="E0DED8"/>
    </a:accent4>
    <a:accent5>
      <a:srgbClr val="E64A0E"/>
    </a:accent5>
    <a:accent6>
      <a:srgbClr val="AEA79F"/>
    </a:accent6>
    <a:hlink>
      <a:srgbClr val="009FDA"/>
    </a:hlink>
    <a:folHlink>
      <a:srgbClr val="82786F"/>
    </a:folHlink>
  </a:clrScheme>
  <a:fontScheme name="UK DAWN2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Novo Nordisk">
    <a:dk1>
      <a:srgbClr val="001965"/>
    </a:dk1>
    <a:lt1>
      <a:srgbClr val="FFFFFF"/>
    </a:lt1>
    <a:dk2>
      <a:srgbClr val="001965"/>
    </a:dk2>
    <a:lt2>
      <a:srgbClr val="E0DED8"/>
    </a:lt2>
    <a:accent1>
      <a:srgbClr val="009FDA"/>
    </a:accent1>
    <a:accent2>
      <a:srgbClr val="001965"/>
    </a:accent2>
    <a:accent3>
      <a:srgbClr val="82786F"/>
    </a:accent3>
    <a:accent4>
      <a:srgbClr val="E0DED8"/>
    </a:accent4>
    <a:accent5>
      <a:srgbClr val="E64A0E"/>
    </a:accent5>
    <a:accent6>
      <a:srgbClr val="AEA79F"/>
    </a:accent6>
    <a:hlink>
      <a:srgbClr val="009FDA"/>
    </a:hlink>
    <a:folHlink>
      <a:srgbClr val="82786F"/>
    </a:folHlink>
  </a:clrScheme>
  <a:fontScheme name="UK DAWN2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3167</Words>
  <Application>Microsoft Office PowerPoint</Application>
  <PresentationFormat>Widescreen</PresentationFormat>
  <Paragraphs>439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ＭＳ Ｐゴシック</vt:lpstr>
      <vt:lpstr>Adobe Gothic Std B</vt:lpstr>
      <vt:lpstr>Arial</vt:lpstr>
      <vt:lpstr>Bradley Hand ITC</vt:lpstr>
      <vt:lpstr>Calibri</vt:lpstr>
      <vt:lpstr>Calibri Light</vt:lpstr>
      <vt:lpstr>Open Sans</vt:lpstr>
      <vt:lpstr>Open Sans Light</vt:lpstr>
      <vt:lpstr>Osaka</vt:lpstr>
      <vt:lpstr>Tahoma</vt:lpstr>
      <vt:lpstr>Wingdings</vt:lpstr>
      <vt:lpstr>Office Theme</vt:lpstr>
      <vt:lpstr>1_Office Theme</vt:lpstr>
      <vt:lpstr>Expert Forum Diabetes and Mental Health</vt:lpstr>
      <vt:lpstr>Chapters</vt:lpstr>
      <vt:lpstr>Exploring the link between psychiatric conditions and type 2 diabetes</vt:lpstr>
      <vt:lpstr>Psychiatric conditions linked to elevated incidence of T2DM</vt:lpstr>
      <vt:lpstr>T2DM and major depressive disorder have a bi-directional relationship1</vt:lpstr>
      <vt:lpstr>T2DM &amp; MDD: The numbers</vt:lpstr>
      <vt:lpstr>T2DM affects MDD: Long-term repercussions</vt:lpstr>
      <vt:lpstr>T2DM &amp; bipolar spectrum disorders </vt:lpstr>
      <vt:lpstr>T2DM &amp; schizophrenia spectrum disorders </vt:lpstr>
      <vt:lpstr>T2DM &amp; anxiety disorders </vt:lpstr>
      <vt:lpstr>T2DM &amp; stressor- and trauma-related disorders </vt:lpstr>
      <vt:lpstr>Diabetes &amp; suicidal ideation and attempts</vt:lpstr>
      <vt:lpstr>T2DM &amp; maladaptive personality traits of personality disorders</vt:lpstr>
      <vt:lpstr>Diabetes distress, psychological insulin resistance, and other psychosocial aspects of type 2 diabetes</vt:lpstr>
      <vt:lpstr>Why is diabetes distressing?</vt:lpstr>
      <vt:lpstr>Components of diabetes distress</vt:lpstr>
      <vt:lpstr>DAWN2: Prevalence of diabetes distress</vt:lpstr>
      <vt:lpstr>PowerPoint Presentation</vt:lpstr>
      <vt:lpstr>Comparison of main features and assessment methods: diabetes distress vs. major depressive disorder</vt:lpstr>
      <vt:lpstr>DAWN2: Prevalence of “likely depression”</vt:lpstr>
      <vt:lpstr>What is psychological insulin resistance?</vt:lpstr>
      <vt:lpstr>Components of psychological insulin resistance</vt:lpstr>
      <vt:lpstr>DAWN2: Concerns about hypoglycemia</vt:lpstr>
      <vt:lpstr>Assessing and managing the psychological aspects of diabetes</vt:lpstr>
      <vt:lpstr>Metabolic consequences of psychiatric medication and issues in diabetes management</vt:lpstr>
      <vt:lpstr>Many psychiatric medications have the potential to affect metabolic parameters </vt:lpstr>
      <vt:lpstr>Lessening weight gain and cardiometabolic changes associated with antipsychotics and antidepressants</vt:lpstr>
      <vt:lpstr>Metformin and antipsychotic-associated weight gains </vt:lpstr>
      <vt:lpstr>Routine metabolic monitoring</vt:lpstr>
      <vt:lpstr>Obesity and eating disorders in diabetes</vt:lpstr>
      <vt:lpstr>Psychiatric significance of weight gain</vt:lpstr>
      <vt:lpstr>Prevalence of binge eating disorder (BED)</vt:lpstr>
      <vt:lpstr>Weight and metabolic monitoring for patients taking atypical antipsychotics</vt:lpstr>
      <vt:lpstr>Which weight management intervention works?</vt:lpstr>
      <vt:lpstr>PowerPoint Presentation</vt:lpstr>
      <vt:lpstr>Communication strategies for managing diabetes</vt:lpstr>
      <vt:lpstr>Diabetes management</vt:lpstr>
      <vt:lpstr>Communication is complicated</vt:lpstr>
      <vt:lpstr>Mental health can make communications challenging</vt:lpstr>
      <vt:lpstr>Different perspectives</vt:lpstr>
      <vt:lpstr>Collaborative patient- provider relationship </vt:lpstr>
      <vt:lpstr>Empowering individuals with T2DM</vt:lpstr>
      <vt:lpstr>Effective communication</vt:lpstr>
      <vt:lpstr>Process for effective communication</vt:lpstr>
      <vt:lpstr>Elements of success</vt:lpstr>
      <vt:lpstr>Program Supporters</vt:lpstr>
      <vt:lpstr>Supported through educational grants from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Hwee</dc:creator>
  <cp:lastModifiedBy>Hwee</cp:lastModifiedBy>
  <cp:revision>170</cp:revision>
  <dcterms:created xsi:type="dcterms:W3CDTF">2018-03-25T02:38:14Z</dcterms:created>
  <dcterms:modified xsi:type="dcterms:W3CDTF">2018-05-01T18:45:43Z</dcterms:modified>
</cp:coreProperties>
</file>